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20"/>
  </p:notesMasterIdLst>
  <p:sldIdLst>
    <p:sldId id="256" r:id="rId2"/>
    <p:sldId id="258" r:id="rId3"/>
    <p:sldId id="259" r:id="rId4"/>
    <p:sldId id="261" r:id="rId5"/>
    <p:sldId id="310" r:id="rId6"/>
    <p:sldId id="307" r:id="rId7"/>
    <p:sldId id="262" r:id="rId8"/>
    <p:sldId id="263" r:id="rId9"/>
    <p:sldId id="308" r:id="rId10"/>
    <p:sldId id="264" r:id="rId11"/>
    <p:sldId id="274" r:id="rId12"/>
    <p:sldId id="265" r:id="rId13"/>
    <p:sldId id="309" r:id="rId14"/>
    <p:sldId id="266" r:id="rId15"/>
    <p:sldId id="268" r:id="rId16"/>
    <p:sldId id="271" r:id="rId17"/>
    <p:sldId id="288" r:id="rId18"/>
    <p:sldId id="285"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29292"/>
    <a:srgbClr val="04A6DB"/>
    <a:srgbClr val="69F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BD3066-7624-44B1-8456-01D64FE41BD5}">
  <a:tblStyle styleId="{52BD3066-7624-44B1-8456-01D64FE41B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94656"/>
  </p:normalViewPr>
  <p:slideViewPr>
    <p:cSldViewPr snapToGrid="0">
      <p:cViewPr varScale="1">
        <p:scale>
          <a:sx n="140" d="100"/>
          <a:sy n="140" d="100"/>
        </p:scale>
        <p:origin x="192" y="3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d1bf8d60a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d1bf8d60a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d1bf8d60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628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20f41e19245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20f41e1924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286fec56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286fec56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20f41e19245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20f41e1924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254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6928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6094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2" name="Google Shape;162;p17"/>
          <p:cNvSpPr txBox="1">
            <a:spLocks noGrp="1"/>
          </p:cNvSpPr>
          <p:nvPr>
            <p:ph type="subTitle" idx="1"/>
          </p:nvPr>
        </p:nvSpPr>
        <p:spPr>
          <a:xfrm>
            <a:off x="4827974"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3" name="Google Shape;163;p17"/>
          <p:cNvSpPr txBox="1">
            <a:spLocks noGrp="1"/>
          </p:cNvSpPr>
          <p:nvPr>
            <p:ph type="subTitle" idx="2"/>
          </p:nvPr>
        </p:nvSpPr>
        <p:spPr>
          <a:xfrm>
            <a:off x="997425"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164" name="Google Shape;164;p17"/>
          <p:cNvGrpSpPr/>
          <p:nvPr/>
        </p:nvGrpSpPr>
        <p:grpSpPr>
          <a:xfrm>
            <a:off x="-320650" y="-762725"/>
            <a:ext cx="9327075" cy="7125850"/>
            <a:chOff x="-320650" y="-762725"/>
            <a:chExt cx="9327075" cy="7125850"/>
          </a:xfrm>
        </p:grpSpPr>
        <p:cxnSp>
          <p:nvCxnSpPr>
            <p:cNvPr id="165" name="Google Shape;165;p17"/>
            <p:cNvCxnSpPr/>
            <p:nvPr/>
          </p:nvCxnSpPr>
          <p:spPr>
            <a:xfrm rot="-5400000" flipH="1">
              <a:off x="6857075" y="1775500"/>
              <a:ext cx="4097100" cy="187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6" name="Google Shape;166;p17"/>
            <p:cNvCxnSpPr/>
            <p:nvPr/>
          </p:nvCxnSpPr>
          <p:spPr>
            <a:xfrm rot="10800000" flipH="1">
              <a:off x="667900" y="4271400"/>
              <a:ext cx="2765700" cy="96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7" name="Google Shape;167;p17"/>
            <p:cNvCxnSpPr/>
            <p:nvPr/>
          </p:nvCxnSpPr>
          <p:spPr>
            <a:xfrm rot="5400000" flipH="1">
              <a:off x="7318025" y="39077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8" name="Google Shape;168;p17"/>
            <p:cNvCxnSpPr/>
            <p:nvPr/>
          </p:nvCxnSpPr>
          <p:spPr>
            <a:xfrm rot="5400000" flipH="1">
              <a:off x="7083950" y="45416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cxnSp>
          <p:nvCxnSpPr>
            <p:cNvPr id="169" name="Google Shape;169;p17"/>
            <p:cNvCxnSpPr/>
            <p:nvPr/>
          </p:nvCxnSpPr>
          <p:spPr>
            <a:xfrm rot="10800000" flipH="1">
              <a:off x="-320650" y="4087825"/>
              <a:ext cx="5808300" cy="878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70" name="Google Shape;170;p1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71" name="Google Shape;171;p1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72" name="Google Shape;172;p17"/>
          <p:cNvGrpSpPr/>
          <p:nvPr/>
        </p:nvGrpSpPr>
        <p:grpSpPr>
          <a:xfrm>
            <a:off x="179243" y="1771891"/>
            <a:ext cx="400449" cy="2933146"/>
            <a:chOff x="7553711" y="-2334286"/>
            <a:chExt cx="455625" cy="3337292"/>
          </a:xfrm>
        </p:grpSpPr>
        <p:sp>
          <p:nvSpPr>
            <p:cNvPr id="173" name="Google Shape;173;p1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1"/>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9" name="Google Shape;219;p21"/>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b="1"/>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222" name="Google Shape;222;p21"/>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3" name="Google Shape;223;p21"/>
            <p:cNvCxnSpPr/>
            <p:nvPr/>
          </p:nvCxnSpPr>
          <p:spPr>
            <a:xfrm rot="-5400000" flipH="1">
              <a:off x="6680600" y="138925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4" name="Google Shape;224;p21"/>
            <p:cNvCxnSpPr/>
            <p:nvPr/>
          </p:nvCxnSpPr>
          <p:spPr>
            <a:xfrm rot="5400000">
              <a:off x="6559050" y="17351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cxnSp>
          <p:nvCxnSpPr>
            <p:cNvPr id="225" name="Google Shape;225;p21"/>
            <p:cNvCxnSpPr/>
            <p:nvPr/>
          </p:nvCxnSpPr>
          <p:spPr>
            <a:xfrm rot="5400000">
              <a:off x="-1267400" y="-1712325"/>
              <a:ext cx="3789900" cy="67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6" name="Google Shape;226;p21"/>
            <p:cNvCxnSpPr/>
            <p:nvPr/>
          </p:nvCxnSpPr>
          <p:spPr>
            <a:xfrm rot="5400000">
              <a:off x="-1476000" y="-1533825"/>
              <a:ext cx="4141200" cy="88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7" name="Google Shape;227;p21"/>
            <p:cNvCxnSpPr/>
            <p:nvPr/>
          </p:nvCxnSpPr>
          <p:spPr>
            <a:xfrm rot="-5400000" flipH="1">
              <a:off x="-1623700" y="-109780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8" name="Google Shape;228;p21"/>
            <p:cNvCxnSpPr/>
            <p:nvPr/>
          </p:nvCxnSpPr>
          <p:spPr>
            <a:xfrm rot="5400000">
              <a:off x="-1745250" y="-7518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52"/>
        <p:cNvGrpSpPr/>
        <p:nvPr/>
      </p:nvGrpSpPr>
      <p:grpSpPr>
        <a:xfrm>
          <a:off x="0" y="0"/>
          <a:ext cx="0" cy="0"/>
          <a:chOff x="0" y="0"/>
          <a:chExt cx="0" cy="0"/>
        </a:xfrm>
      </p:grpSpPr>
      <p:sp>
        <p:nvSpPr>
          <p:cNvPr id="253" name="Google Shape;253;p23"/>
          <p:cNvSpPr txBox="1">
            <a:spLocks noGrp="1"/>
          </p:cNvSpPr>
          <p:nvPr>
            <p:ph type="subTitle" idx="1"/>
          </p:nvPr>
        </p:nvSpPr>
        <p:spPr>
          <a:xfrm>
            <a:off x="93770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4" name="Google Shape;254;p23"/>
          <p:cNvSpPr txBox="1">
            <a:spLocks noGrp="1"/>
          </p:cNvSpPr>
          <p:nvPr>
            <p:ph type="subTitle" idx="2"/>
          </p:nvPr>
        </p:nvSpPr>
        <p:spPr>
          <a:xfrm>
            <a:off x="3484422"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5" name="Google Shape;255;p23"/>
          <p:cNvSpPr txBox="1">
            <a:spLocks noGrp="1"/>
          </p:cNvSpPr>
          <p:nvPr>
            <p:ph type="subTitle" idx="3"/>
          </p:nvPr>
        </p:nvSpPr>
        <p:spPr>
          <a:xfrm>
            <a:off x="603115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6" name="Google Shape;25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3"/>
          <p:cNvSpPr txBox="1">
            <a:spLocks noGrp="1"/>
          </p:cNvSpPr>
          <p:nvPr>
            <p:ph type="subTitle" idx="4"/>
          </p:nvPr>
        </p:nvSpPr>
        <p:spPr>
          <a:xfrm>
            <a:off x="93770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8" name="Google Shape;258;p23"/>
          <p:cNvSpPr txBox="1">
            <a:spLocks noGrp="1"/>
          </p:cNvSpPr>
          <p:nvPr>
            <p:ph type="subTitle" idx="5"/>
          </p:nvPr>
        </p:nvSpPr>
        <p:spPr>
          <a:xfrm>
            <a:off x="3484422"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9" name="Google Shape;259;p23"/>
          <p:cNvSpPr txBox="1">
            <a:spLocks noGrp="1"/>
          </p:cNvSpPr>
          <p:nvPr>
            <p:ph type="subTitle" idx="6"/>
          </p:nvPr>
        </p:nvSpPr>
        <p:spPr>
          <a:xfrm>
            <a:off x="603115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60" name="Google Shape;260;p23"/>
          <p:cNvGrpSpPr/>
          <p:nvPr/>
        </p:nvGrpSpPr>
        <p:grpSpPr>
          <a:xfrm>
            <a:off x="8577868" y="74717"/>
            <a:ext cx="605875" cy="4412242"/>
            <a:chOff x="8577868" y="74717"/>
            <a:chExt cx="605875" cy="4412242"/>
          </a:xfrm>
        </p:grpSpPr>
        <p:sp>
          <p:nvSpPr>
            <p:cNvPr id="261" name="Google Shape;261;p23"/>
            <p:cNvSpPr/>
            <p:nvPr/>
          </p:nvSpPr>
          <p:spPr>
            <a:xfrm>
              <a:off x="8937302" y="74717"/>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8577884" y="2792122"/>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8577868" y="4353966"/>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3"/>
          <p:cNvGrpSpPr/>
          <p:nvPr/>
        </p:nvGrpSpPr>
        <p:grpSpPr>
          <a:xfrm>
            <a:off x="8264950" y="539225"/>
            <a:ext cx="672350" cy="4815275"/>
            <a:chOff x="8264950" y="539225"/>
            <a:chExt cx="672350" cy="4815275"/>
          </a:xfrm>
        </p:grpSpPr>
        <p:cxnSp>
          <p:nvCxnSpPr>
            <p:cNvPr id="265" name="Google Shape;265;p23"/>
            <p:cNvCxnSpPr/>
            <p:nvPr/>
          </p:nvCxnSpPr>
          <p:spPr>
            <a:xfrm rot="-5400000">
              <a:off x="6194650" y="2609525"/>
              <a:ext cx="4686900" cy="546300"/>
            </a:xfrm>
            <a:prstGeom prst="bentConnector3">
              <a:avLst>
                <a:gd name="adj1" fmla="val 9059"/>
              </a:avLst>
            </a:prstGeom>
            <a:noFill/>
            <a:ln w="19050" cap="flat" cmpd="sng">
              <a:solidFill>
                <a:schemeClr val="lt2"/>
              </a:solidFill>
              <a:prstDash val="solid"/>
              <a:round/>
              <a:headEnd type="none" w="med" len="med"/>
              <a:tailEnd type="oval" w="med" len="med"/>
            </a:ln>
          </p:spPr>
        </p:cxnSp>
        <p:cxnSp>
          <p:nvCxnSpPr>
            <p:cNvPr id="266" name="Google Shape;266;p23"/>
            <p:cNvCxnSpPr/>
            <p:nvPr/>
          </p:nvCxnSpPr>
          <p:spPr>
            <a:xfrm rot="-5400000">
              <a:off x="6564000" y="2981200"/>
              <a:ext cx="4140000" cy="606600"/>
            </a:xfrm>
            <a:prstGeom prst="bentConnector3">
              <a:avLst>
                <a:gd name="adj1" fmla="val 9476"/>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24"/>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0" name="Google Shape;270;p24"/>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1" name="Google Shape;271;p24"/>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2" name="Google Shape;272;p24"/>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3" name="Google Shape;273;p24"/>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4" name="Google Shape;274;p24"/>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5" name="Google Shape;275;p24"/>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6" name="Google Shape;276;p24"/>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77" name="Google Shape;277;p24"/>
          <p:cNvGrpSpPr/>
          <p:nvPr/>
        </p:nvGrpSpPr>
        <p:grpSpPr>
          <a:xfrm>
            <a:off x="184960" y="-914261"/>
            <a:ext cx="8511650" cy="5875100"/>
            <a:chOff x="184960" y="-914261"/>
            <a:chExt cx="8511650" cy="5875100"/>
          </a:xfrm>
        </p:grpSpPr>
        <p:cxnSp>
          <p:nvCxnSpPr>
            <p:cNvPr id="278" name="Google Shape;278;p24"/>
            <p:cNvCxnSpPr/>
            <p:nvPr/>
          </p:nvCxnSpPr>
          <p:spPr>
            <a:xfrm rot="5400000">
              <a:off x="-1759290" y="1284414"/>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79" name="Google Shape;279;p24"/>
            <p:cNvCxnSpPr/>
            <p:nvPr/>
          </p:nvCxnSpPr>
          <p:spPr>
            <a:xfrm rot="5400000">
              <a:off x="-1581740" y="85243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80" name="Google Shape;280;p24"/>
            <p:cNvCxnSpPr/>
            <p:nvPr/>
          </p:nvCxnSpPr>
          <p:spPr>
            <a:xfrm rot="5400000">
              <a:off x="5885760" y="2149989"/>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81" name="Google Shape;281;p24"/>
            <p:cNvCxnSpPr/>
            <p:nvPr/>
          </p:nvCxnSpPr>
          <p:spPr>
            <a:xfrm rot="5400000">
              <a:off x="5659460" y="1671214"/>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282" name="Google Shape;282;p24"/>
          <p:cNvGrpSpPr/>
          <p:nvPr/>
        </p:nvGrpSpPr>
        <p:grpSpPr>
          <a:xfrm>
            <a:off x="4047014" y="27379"/>
            <a:ext cx="4845881" cy="3896497"/>
            <a:chOff x="4047014" y="27379"/>
            <a:chExt cx="4845881" cy="3896497"/>
          </a:xfrm>
        </p:grpSpPr>
        <p:sp>
          <p:nvSpPr>
            <p:cNvPr id="283" name="Google Shape;283;p24"/>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8470281" y="3727561"/>
              <a:ext cx="196332" cy="19629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5400000">
              <a:off x="8641534" y="2927466"/>
              <a:ext cx="251378" cy="25134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5400000">
              <a:off x="4391516" y="27388"/>
              <a:ext cx="156245" cy="15622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5400000">
              <a:off x="8470291" y="2624037"/>
              <a:ext cx="161895" cy="16187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4906675" y="1132975"/>
            <a:ext cx="35241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9"/>
          <p:cNvSpPr txBox="1">
            <a:spLocks noGrp="1"/>
          </p:cNvSpPr>
          <p:nvPr>
            <p:ph type="subTitle" idx="1"/>
          </p:nvPr>
        </p:nvSpPr>
        <p:spPr>
          <a:xfrm>
            <a:off x="4906675" y="2724350"/>
            <a:ext cx="3524100" cy="1403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endParaRPr/>
          </a:p>
        </p:txBody>
      </p:sp>
      <p:sp>
        <p:nvSpPr>
          <p:cNvPr id="86" name="Google Shape;86;p9"/>
          <p:cNvSpPr>
            <a:spLocks noGrp="1"/>
          </p:cNvSpPr>
          <p:nvPr>
            <p:ph type="pic" idx="2"/>
          </p:nvPr>
        </p:nvSpPr>
        <p:spPr>
          <a:xfrm>
            <a:off x="202954" y="388500"/>
            <a:ext cx="4379700" cy="4379700"/>
          </a:xfrm>
          <a:prstGeom prst="ellipse">
            <a:avLst/>
          </a:prstGeom>
          <a:noFill/>
          <a:ln>
            <a:noFill/>
          </a:ln>
        </p:spPr>
      </p:sp>
      <p:grpSp>
        <p:nvGrpSpPr>
          <p:cNvPr id="87" name="Google Shape;87;p9"/>
          <p:cNvGrpSpPr/>
          <p:nvPr/>
        </p:nvGrpSpPr>
        <p:grpSpPr>
          <a:xfrm rot="-1395165">
            <a:off x="172631" y="490168"/>
            <a:ext cx="882626" cy="403567"/>
            <a:chOff x="7884075" y="238975"/>
            <a:chExt cx="882599" cy="403555"/>
          </a:xfrm>
        </p:grpSpPr>
        <p:sp>
          <p:nvSpPr>
            <p:cNvPr id="88" name="Google Shape;88;p9"/>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9"/>
          <p:cNvGrpSpPr/>
          <p:nvPr/>
        </p:nvGrpSpPr>
        <p:grpSpPr>
          <a:xfrm>
            <a:off x="2422725" y="4313625"/>
            <a:ext cx="7035600" cy="513300"/>
            <a:chOff x="2422725" y="4313625"/>
            <a:chExt cx="7035600" cy="513300"/>
          </a:xfrm>
        </p:grpSpPr>
        <p:cxnSp>
          <p:nvCxnSpPr>
            <p:cNvPr id="92" name="Google Shape;92;p9"/>
            <p:cNvCxnSpPr/>
            <p:nvPr/>
          </p:nvCxnSpPr>
          <p:spPr>
            <a:xfrm rot="10800000">
              <a:off x="3750275" y="4313625"/>
              <a:ext cx="5590200" cy="513300"/>
            </a:xfrm>
            <a:prstGeom prst="bentConnector3">
              <a:avLst>
                <a:gd name="adj1" fmla="val 64140"/>
              </a:avLst>
            </a:prstGeom>
            <a:noFill/>
            <a:ln w="19050" cap="flat" cmpd="sng">
              <a:solidFill>
                <a:schemeClr val="lt2"/>
              </a:solidFill>
              <a:prstDash val="solid"/>
              <a:round/>
              <a:headEnd type="none" w="med" len="med"/>
              <a:tailEnd type="oval" w="med" len="med"/>
            </a:ln>
          </p:spPr>
        </p:cxnSp>
        <p:cxnSp>
          <p:nvCxnSpPr>
            <p:cNvPr id="93" name="Google Shape;93;p9"/>
            <p:cNvCxnSpPr/>
            <p:nvPr/>
          </p:nvCxnSpPr>
          <p:spPr>
            <a:xfrm flipH="1">
              <a:off x="2422725" y="4652400"/>
              <a:ext cx="7035600" cy="115800"/>
            </a:xfrm>
            <a:prstGeom prst="bentConnector4">
              <a:avLst>
                <a:gd name="adj1" fmla="val 34437"/>
                <a:gd name="adj2" fmla="val 305635"/>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0"/>
          <p:cNvSpPr>
            <a:spLocks noGrp="1"/>
          </p:cNvSpPr>
          <p:nvPr>
            <p:ph type="pic" idx="2"/>
          </p:nvPr>
        </p:nvSpPr>
        <p:spPr>
          <a:xfrm>
            <a:off x="0" y="0"/>
            <a:ext cx="9144000" cy="5143500"/>
          </a:xfrm>
          <a:prstGeom prst="rect">
            <a:avLst/>
          </a:prstGeom>
          <a:noFill/>
          <a:ln>
            <a:noFill/>
          </a:ln>
        </p:spPr>
      </p:sp>
      <p:sp>
        <p:nvSpPr>
          <p:cNvPr id="96" name="Google Shape;96;p10"/>
          <p:cNvSpPr txBox="1">
            <a:spLocks noGrp="1"/>
          </p:cNvSpPr>
          <p:nvPr>
            <p:ph type="title"/>
          </p:nvPr>
        </p:nvSpPr>
        <p:spPr>
          <a:xfrm>
            <a:off x="5403175" y="3859175"/>
            <a:ext cx="3027600" cy="749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4" name="Google Shape;134;p14"/>
          <p:cNvGrpSpPr/>
          <p:nvPr/>
        </p:nvGrpSpPr>
        <p:grpSpPr>
          <a:xfrm>
            <a:off x="199188" y="123990"/>
            <a:ext cx="422946" cy="368845"/>
            <a:chOff x="8576588" y="4496315"/>
            <a:chExt cx="422946" cy="368845"/>
          </a:xfrm>
        </p:grpSpPr>
        <p:sp>
          <p:nvSpPr>
            <p:cNvPr id="135" name="Google Shape;135;p14"/>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rot="10800000">
            <a:off x="25225" y="282300"/>
            <a:ext cx="9157800" cy="5003500"/>
            <a:chOff x="-116175" y="-984534"/>
            <a:chExt cx="9157800" cy="5003500"/>
          </a:xfrm>
        </p:grpSpPr>
        <p:cxnSp>
          <p:nvCxnSpPr>
            <p:cNvPr id="138" name="Google Shape;138;p14"/>
            <p:cNvCxnSpPr/>
            <p:nvPr/>
          </p:nvCxnSpPr>
          <p:spPr>
            <a:xfrm>
              <a:off x="-116175" y="-605834"/>
              <a:ext cx="9157800" cy="4624800"/>
            </a:xfrm>
            <a:prstGeom prst="bentConnector3">
              <a:avLst>
                <a:gd name="adj1" fmla="val 3258"/>
              </a:avLst>
            </a:prstGeom>
            <a:noFill/>
            <a:ln w="19050" cap="flat" cmpd="sng">
              <a:solidFill>
                <a:schemeClr val="lt2"/>
              </a:solidFill>
              <a:prstDash val="solid"/>
              <a:round/>
              <a:headEnd type="none" w="med" len="med"/>
              <a:tailEnd type="oval" w="med" len="med"/>
            </a:ln>
          </p:spPr>
        </p:cxnSp>
        <p:cxnSp>
          <p:nvCxnSpPr>
            <p:cNvPr id="139" name="Google Shape;139;p14"/>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1851163" y="3797875"/>
            <a:ext cx="3233100" cy="3657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SzPts val="2000"/>
              <a:buNone/>
              <a:defRPr sz="20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6"/>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14882235" y="888343"/>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7" name="Google Shape;157;p16"/>
            <p:cNvCxnSpPr/>
            <p:nvPr/>
          </p:nvCxnSpPr>
          <p:spPr>
            <a:xfrm rot="5400000">
              <a:off x="-358150" y="4477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8" name="Google Shape;158;p16"/>
            <p:cNvCxnSpPr/>
            <p:nvPr/>
          </p:nvCxnSpPr>
          <p:spPr>
            <a:xfrm flipH="1">
              <a:off x="6956600" y="3734250"/>
              <a:ext cx="3431400" cy="987000"/>
            </a:xfrm>
            <a:prstGeom prst="bentConnector3">
              <a:avLst>
                <a:gd name="adj1" fmla="val 45484"/>
              </a:avLst>
            </a:prstGeom>
            <a:noFill/>
            <a:ln w="19050" cap="flat" cmpd="sng">
              <a:solidFill>
                <a:schemeClr val="lt2"/>
              </a:solidFill>
              <a:prstDash val="solid"/>
              <a:round/>
              <a:headEnd type="none" w="med" len="med"/>
              <a:tailEnd type="oval" w="med" len="med"/>
            </a:ln>
          </p:spPr>
        </p:cxnSp>
        <p:cxnSp>
          <p:nvCxnSpPr>
            <p:cNvPr id="159" name="Google Shape;159;p16"/>
            <p:cNvCxnSpPr/>
            <p:nvPr/>
          </p:nvCxnSpPr>
          <p:spPr>
            <a:xfrm flipH="1">
              <a:off x="7656850" y="3932550"/>
              <a:ext cx="2803200" cy="10182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8" r:id="rId6"/>
    <p:sldLayoutId id="2147483659" r:id="rId7"/>
    <p:sldLayoutId id="2147483660" r:id="rId8"/>
    <p:sldLayoutId id="2147483662" r:id="rId9"/>
    <p:sldLayoutId id="2147483663" r:id="rId10"/>
    <p:sldLayoutId id="2147483667" r:id="rId11"/>
    <p:sldLayoutId id="2147483668" r:id="rId12"/>
    <p:sldLayoutId id="2147483669" r:id="rId13"/>
    <p:sldLayoutId id="2147483670"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3578009" y="1010157"/>
            <a:ext cx="5565991" cy="1481666"/>
          </a:xfrm>
          <a:prstGeom prst="rect">
            <a:avLst/>
          </a:prstGeom>
        </p:spPr>
        <p:txBody>
          <a:bodyPr spcFirstLastPara="1" wrap="square" lIns="91425" tIns="91425" rIns="91425" bIns="91425" anchor="b" anchorCtr="0">
            <a:noAutofit/>
          </a:bodyPr>
          <a:lstStyle/>
          <a:p>
            <a:br>
              <a:rPr lang="en-GB" sz="1600" dirty="0">
                <a:solidFill>
                  <a:srgbClr val="0E0E0E"/>
                </a:solidFill>
                <a:effectLst/>
                <a:latin typeface=".SF NS"/>
              </a:rPr>
            </a:br>
            <a:r>
              <a:rPr lang="en-GB" sz="4400" dirty="0"/>
              <a:t>More open or closed? Smarter or dumber?</a:t>
            </a:r>
            <a:endParaRPr sz="4400" dirty="0"/>
          </a:p>
        </p:txBody>
      </p:sp>
      <p:sp>
        <p:nvSpPr>
          <p:cNvPr id="369" name="Google Shape;369;p33"/>
          <p:cNvSpPr txBox="1">
            <a:spLocks noGrp="1"/>
          </p:cNvSpPr>
          <p:nvPr>
            <p:ph type="subTitle" idx="1"/>
          </p:nvPr>
        </p:nvSpPr>
        <p:spPr>
          <a:xfrm>
            <a:off x="5216383" y="3017447"/>
            <a:ext cx="3201317" cy="3454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Siyao </a:t>
            </a:r>
            <a:r>
              <a:rPr lang="en-US" altLang="zh-CN" dirty="0"/>
              <a:t>Zhang (coco)    </a:t>
            </a:r>
            <a:r>
              <a:rPr lang="en-GB" dirty="0"/>
              <a:t>G</a:t>
            </a:r>
            <a:r>
              <a:rPr lang="en-US" altLang="zh-CN" dirty="0"/>
              <a:t>142439</a:t>
            </a:r>
            <a:endParaRPr dirty="0"/>
          </a:p>
        </p:txBody>
      </p:sp>
      <p:cxnSp>
        <p:nvCxnSpPr>
          <p:cNvPr id="370" name="Google Shape;370;p33"/>
          <p:cNvCxnSpPr>
            <a:cxnSpLocks/>
          </p:cNvCxnSpPr>
          <p:nvPr/>
        </p:nvCxnSpPr>
        <p:spPr>
          <a:xfrm rot="16200000" flipH="1">
            <a:off x="2955852" y="2301168"/>
            <a:ext cx="1399828" cy="543705"/>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713228" y="756273"/>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F5619A59-3E73-096C-8558-32B16B510212}"/>
              </a:ext>
            </a:extLst>
          </p:cNvPr>
          <p:cNvSpPr txBox="1"/>
          <p:nvPr/>
        </p:nvSpPr>
        <p:spPr>
          <a:xfrm>
            <a:off x="2381116" y="381143"/>
            <a:ext cx="6652363" cy="584775"/>
          </a:xfrm>
          <a:prstGeom prst="rect">
            <a:avLst/>
          </a:prstGeom>
          <a:noFill/>
        </p:spPr>
        <p:txBody>
          <a:bodyPr wrap="square" rtlCol="0">
            <a:spAutoFit/>
          </a:bodyPr>
          <a:lstStyle/>
          <a:p>
            <a:r>
              <a:rPr lang="en-GB" sz="3200" b="1" i="1" dirty="0">
                <a:solidFill>
                  <a:srgbClr val="0E0E0E"/>
                </a:solidFill>
                <a:latin typeface=".SF NS"/>
              </a:rPr>
              <a:t>H</a:t>
            </a:r>
            <a:r>
              <a:rPr lang="en-GB" sz="3200" b="1" i="1" dirty="0">
                <a:solidFill>
                  <a:srgbClr val="0E0E0E"/>
                </a:solidFill>
                <a:effectLst/>
                <a:latin typeface=".SF NS"/>
              </a:rPr>
              <a:t>ow the internet shapes our thinking</a:t>
            </a:r>
            <a:r>
              <a:rPr lang="zh-CN" altLang="en-US" sz="3200" b="1" i="1">
                <a:solidFill>
                  <a:srgbClr val="0E0E0E"/>
                </a:solidFill>
                <a:effectLst/>
                <a:latin typeface=".SF NS"/>
              </a:rPr>
              <a:t>？</a:t>
            </a:r>
            <a:endParaRPr lang="en-US" sz="3200" b="1" i="1" dirty="0"/>
          </a:p>
        </p:txBody>
      </p:sp>
      <p:sp>
        <p:nvSpPr>
          <p:cNvPr id="3" name="文本框 2">
            <a:extLst>
              <a:ext uri="{FF2B5EF4-FFF2-40B4-BE49-F238E27FC236}">
                <a16:creationId xmlns:a16="http://schemas.microsoft.com/office/drawing/2014/main" id="{B73479DC-29FA-9646-677A-F8F1BC24F4AD}"/>
              </a:ext>
            </a:extLst>
          </p:cNvPr>
          <p:cNvSpPr txBox="1"/>
          <p:nvPr/>
        </p:nvSpPr>
        <p:spPr>
          <a:xfrm>
            <a:off x="40754" y="0"/>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1"/>
          <p:cNvSpPr/>
          <p:nvPr/>
        </p:nvSpPr>
        <p:spPr>
          <a:xfrm>
            <a:off x="7208310" y="1715037"/>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631" name="Google Shape;631;p41"/>
          <p:cNvSpPr/>
          <p:nvPr/>
        </p:nvSpPr>
        <p:spPr>
          <a:xfrm>
            <a:off x="4155801" y="1730742"/>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632" name="Google Shape;632;p41"/>
          <p:cNvSpPr txBox="1">
            <a:spLocks noGrp="1"/>
          </p:cNvSpPr>
          <p:nvPr>
            <p:ph type="title"/>
          </p:nvPr>
        </p:nvSpPr>
        <p:spPr>
          <a:xfrm>
            <a:off x="630611" y="6946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Causes of Information Cocoons</a:t>
            </a:r>
            <a:endParaRPr dirty="0"/>
          </a:p>
        </p:txBody>
      </p:sp>
      <p:sp>
        <p:nvSpPr>
          <p:cNvPr id="633" name="Google Shape;633;p41"/>
          <p:cNvSpPr txBox="1">
            <a:spLocks noGrp="1"/>
          </p:cNvSpPr>
          <p:nvPr>
            <p:ph type="subTitle" idx="1"/>
          </p:nvPr>
        </p:nvSpPr>
        <p:spPr>
          <a:xfrm>
            <a:off x="-53353" y="2980907"/>
            <a:ext cx="3029590" cy="19934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t>Algorithms like collaborative filtering and content-based recommendations tailor content to user preferences (Li et al., 2023)</a:t>
            </a:r>
            <a:endParaRPr sz="1600" b="1" dirty="0"/>
          </a:p>
        </p:txBody>
      </p:sp>
      <p:sp>
        <p:nvSpPr>
          <p:cNvPr id="634" name="Google Shape;634;p41"/>
          <p:cNvSpPr txBox="1">
            <a:spLocks noGrp="1"/>
          </p:cNvSpPr>
          <p:nvPr>
            <p:ph type="subTitle" idx="2"/>
          </p:nvPr>
        </p:nvSpPr>
        <p:spPr>
          <a:xfrm>
            <a:off x="3139156" y="2985557"/>
            <a:ext cx="2865688" cy="19887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t>Users tend to select information that aligns with their interests, reinforced by platforms focusing on user experience (Wang, 2023)</a:t>
            </a:r>
          </a:p>
        </p:txBody>
      </p:sp>
      <p:sp>
        <p:nvSpPr>
          <p:cNvPr id="635" name="Google Shape;635;p41"/>
          <p:cNvSpPr txBox="1">
            <a:spLocks noGrp="1"/>
          </p:cNvSpPr>
          <p:nvPr>
            <p:ph type="subTitle" idx="3"/>
          </p:nvPr>
        </p:nvSpPr>
        <p:spPr>
          <a:xfrm>
            <a:off x="6059894" y="2980906"/>
            <a:ext cx="2865687" cy="19887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 </a:t>
            </a:r>
            <a:r>
              <a:rPr lang="en" sz="1600" b="1" dirty="0"/>
              <a:t>On platforms like TikTok, personalized recommendations lead to users encountering similar types of content repeatedly (Wang &amp; Zhang, 2023)</a:t>
            </a:r>
            <a:endParaRPr b="1" dirty="0"/>
          </a:p>
        </p:txBody>
      </p:sp>
      <p:sp>
        <p:nvSpPr>
          <p:cNvPr id="636" name="Google Shape;636;p41"/>
          <p:cNvSpPr txBox="1">
            <a:spLocks noGrp="1"/>
          </p:cNvSpPr>
          <p:nvPr>
            <p:ph type="subTitle" idx="4"/>
          </p:nvPr>
        </p:nvSpPr>
        <p:spPr>
          <a:xfrm>
            <a:off x="-355708" y="2153863"/>
            <a:ext cx="3634301" cy="7621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Algorithmic personalization</a:t>
            </a:r>
            <a:endParaRPr sz="1800" dirty="0"/>
          </a:p>
        </p:txBody>
      </p:sp>
      <p:sp>
        <p:nvSpPr>
          <p:cNvPr id="637" name="Google Shape;637;p41"/>
          <p:cNvSpPr txBox="1">
            <a:spLocks noGrp="1"/>
          </p:cNvSpPr>
          <p:nvPr>
            <p:ph type="subTitle" idx="5"/>
          </p:nvPr>
        </p:nvSpPr>
        <p:spPr>
          <a:xfrm>
            <a:off x="3394961" y="2537009"/>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User </a:t>
            </a:r>
            <a:r>
              <a:rPr lang="en" sz="1800" dirty="0"/>
              <a:t>behavior</a:t>
            </a:r>
            <a:endParaRPr lang="en" dirty="0"/>
          </a:p>
        </p:txBody>
      </p:sp>
      <p:sp>
        <p:nvSpPr>
          <p:cNvPr id="638" name="Google Shape;638;p41"/>
          <p:cNvSpPr txBox="1">
            <a:spLocks noGrp="1"/>
          </p:cNvSpPr>
          <p:nvPr>
            <p:ph type="subTitle" idx="6"/>
          </p:nvPr>
        </p:nvSpPr>
        <p:spPr>
          <a:xfrm>
            <a:off x="5840238" y="2521787"/>
            <a:ext cx="3305000" cy="3941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Information homogeneity</a:t>
            </a:r>
            <a:endParaRPr dirty="0"/>
          </a:p>
        </p:txBody>
      </p:sp>
      <p:grpSp>
        <p:nvGrpSpPr>
          <p:cNvPr id="639" name="Google Shape;639;p41"/>
          <p:cNvGrpSpPr/>
          <p:nvPr/>
        </p:nvGrpSpPr>
        <p:grpSpPr>
          <a:xfrm>
            <a:off x="7316333" y="1853272"/>
            <a:ext cx="500353" cy="500435"/>
            <a:chOff x="2291550" y="1480816"/>
            <a:chExt cx="500353" cy="500435"/>
          </a:xfrm>
        </p:grpSpPr>
        <p:sp>
          <p:nvSpPr>
            <p:cNvPr id="640" name="Google Shape;640;p41"/>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41"/>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41"/>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3" name="Google Shape;643;p41"/>
          <p:cNvGrpSpPr/>
          <p:nvPr/>
        </p:nvGrpSpPr>
        <p:grpSpPr>
          <a:xfrm>
            <a:off x="4263669" y="1838686"/>
            <a:ext cx="500654" cy="500544"/>
            <a:chOff x="719993" y="2099482"/>
            <a:chExt cx="500654" cy="500544"/>
          </a:xfrm>
        </p:grpSpPr>
        <p:sp>
          <p:nvSpPr>
            <p:cNvPr id="644" name="Google Shape;644;p41"/>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41"/>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41"/>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41"/>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41"/>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41"/>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0" name="Google Shape;650;p41"/>
          <p:cNvSpPr/>
          <p:nvPr/>
        </p:nvSpPr>
        <p:spPr>
          <a:xfrm>
            <a:off x="1111227" y="1715037"/>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651" name="Google Shape;651;p41"/>
          <p:cNvGrpSpPr/>
          <p:nvPr/>
        </p:nvGrpSpPr>
        <p:grpSpPr>
          <a:xfrm>
            <a:off x="1219208" y="1853272"/>
            <a:ext cx="500435" cy="439955"/>
            <a:chOff x="2304569" y="2129723"/>
            <a:chExt cx="500435" cy="439955"/>
          </a:xfrm>
        </p:grpSpPr>
        <p:sp>
          <p:nvSpPr>
            <p:cNvPr id="652" name="Google Shape;652;p41"/>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41"/>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41"/>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41"/>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文本框 2">
            <a:extLst>
              <a:ext uri="{FF2B5EF4-FFF2-40B4-BE49-F238E27FC236}">
                <a16:creationId xmlns:a16="http://schemas.microsoft.com/office/drawing/2014/main" id="{30D39C44-7E57-AAEE-BD51-0003FCE0CB01}"/>
              </a:ext>
            </a:extLst>
          </p:cNvPr>
          <p:cNvSpPr txBox="1"/>
          <p:nvPr/>
        </p:nvSpPr>
        <p:spPr>
          <a:xfrm>
            <a:off x="123616" y="97562"/>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pic>
        <p:nvPicPr>
          <p:cNvPr id="5" name="图片 4">
            <a:extLst>
              <a:ext uri="{FF2B5EF4-FFF2-40B4-BE49-F238E27FC236}">
                <a16:creationId xmlns:a16="http://schemas.microsoft.com/office/drawing/2014/main" id="{A95C0525-1492-C92A-3FFC-C51D7066DCBB}"/>
              </a:ext>
            </a:extLst>
          </p:cNvPr>
          <p:cNvPicPr>
            <a:picLocks noChangeAspect="1"/>
          </p:cNvPicPr>
          <p:nvPr/>
        </p:nvPicPr>
        <p:blipFill>
          <a:blip r:embed="rId3"/>
          <a:stretch>
            <a:fillRect/>
          </a:stretch>
        </p:blipFill>
        <p:spPr>
          <a:xfrm>
            <a:off x="2196397" y="337412"/>
            <a:ext cx="6462972" cy="4723791"/>
          </a:xfrm>
          <a:prstGeom prst="rect">
            <a:avLst/>
          </a:prstGeom>
        </p:spPr>
      </p:pic>
      <p:sp>
        <p:nvSpPr>
          <p:cNvPr id="6" name="文本框 5">
            <a:extLst>
              <a:ext uri="{FF2B5EF4-FFF2-40B4-BE49-F238E27FC236}">
                <a16:creationId xmlns:a16="http://schemas.microsoft.com/office/drawing/2014/main" id="{A7F0C84F-C3C0-7B06-616D-BE74F50BF06E}"/>
              </a:ext>
            </a:extLst>
          </p:cNvPr>
          <p:cNvSpPr txBox="1"/>
          <p:nvPr/>
        </p:nvSpPr>
        <p:spPr>
          <a:xfrm>
            <a:off x="161925" y="914400"/>
            <a:ext cx="1939222" cy="2893100"/>
          </a:xfrm>
          <a:prstGeom prst="rect">
            <a:avLst/>
          </a:prstGeom>
          <a:noFill/>
        </p:spPr>
        <p:txBody>
          <a:bodyPr wrap="square" rtlCol="0">
            <a:spAutoFit/>
          </a:bodyPr>
          <a:lstStyle/>
          <a:p>
            <a:r>
              <a:rPr kumimoji="1" lang="en" altLang="zh-CN" dirty="0"/>
              <a:t>Exposure to Diverse Viewpoints (Percentage)</a:t>
            </a:r>
          </a:p>
          <a:p>
            <a:endParaRPr kumimoji="1" lang="en" altLang="zh-CN" dirty="0"/>
          </a:p>
          <a:p>
            <a:endParaRPr kumimoji="1" lang="en" altLang="zh-CN" dirty="0"/>
          </a:p>
          <a:p>
            <a:endParaRPr kumimoji="1" lang="en" altLang="zh-CN" dirty="0"/>
          </a:p>
          <a:p>
            <a:r>
              <a:rPr kumimoji="1" lang="en" altLang="zh-CN" dirty="0"/>
              <a:t>Percentage of Users (Frequency)</a:t>
            </a:r>
          </a:p>
          <a:p>
            <a:endParaRPr kumimoji="1" lang="en" altLang="zh-CN" dirty="0"/>
          </a:p>
          <a:p>
            <a:endParaRPr kumimoji="1" lang="en" altLang="zh-CN" dirty="0"/>
          </a:p>
          <a:p>
            <a:endParaRPr kumimoji="1" lang="en" altLang="zh-CN" dirty="0"/>
          </a:p>
          <a:p>
            <a:r>
              <a:rPr kumimoji="1" lang="en" altLang="zh-CN" dirty="0"/>
              <a:t>Average Hours per Week (Percentage)</a:t>
            </a:r>
            <a:endParaRPr kumimoji="1" lang="zh-CN" altLang="en-US"/>
          </a:p>
        </p:txBody>
      </p:sp>
      <p:sp>
        <p:nvSpPr>
          <p:cNvPr id="7" name="矩形 6">
            <a:extLst>
              <a:ext uri="{FF2B5EF4-FFF2-40B4-BE49-F238E27FC236}">
                <a16:creationId xmlns:a16="http://schemas.microsoft.com/office/drawing/2014/main" id="{A1B71B63-0465-3291-3E7A-5027BB5C1BD1}"/>
              </a:ext>
            </a:extLst>
          </p:cNvPr>
          <p:cNvSpPr/>
          <p:nvPr/>
        </p:nvSpPr>
        <p:spPr>
          <a:xfrm>
            <a:off x="257175" y="609600"/>
            <a:ext cx="352425" cy="304800"/>
          </a:xfrm>
          <a:prstGeom prst="rect">
            <a:avLst/>
          </a:prstGeom>
          <a:solidFill>
            <a:srgbClr val="69F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67CAD93D-2FDB-3F95-A1EE-525283059E6C}"/>
              </a:ext>
            </a:extLst>
          </p:cNvPr>
          <p:cNvSpPr/>
          <p:nvPr/>
        </p:nvSpPr>
        <p:spPr>
          <a:xfrm>
            <a:off x="257174" y="2934951"/>
            <a:ext cx="352425" cy="304800"/>
          </a:xfrm>
          <a:prstGeom prst="rect">
            <a:avLst/>
          </a:prstGeom>
          <a:solidFill>
            <a:srgbClr val="9292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A1B71B63-0465-3291-3E7A-5027BB5C1BD1}"/>
              </a:ext>
            </a:extLst>
          </p:cNvPr>
          <p:cNvSpPr/>
          <p:nvPr/>
        </p:nvSpPr>
        <p:spPr>
          <a:xfrm>
            <a:off x="257174" y="1903750"/>
            <a:ext cx="352425" cy="304800"/>
          </a:xfrm>
          <a:prstGeom prst="rect">
            <a:avLst/>
          </a:prstGeom>
          <a:solidFill>
            <a:srgbClr val="04A6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zh-CN" altLang="en-US"/>
          </a:p>
        </p:txBody>
      </p:sp>
      <p:cxnSp>
        <p:nvCxnSpPr>
          <p:cNvPr id="13" name="直线箭头连接符 12">
            <a:extLst>
              <a:ext uri="{FF2B5EF4-FFF2-40B4-BE49-F238E27FC236}">
                <a16:creationId xmlns:a16="http://schemas.microsoft.com/office/drawing/2014/main" id="{05B23C7A-C5F5-45A1-2F4D-96E84C3CD6ED}"/>
              </a:ext>
            </a:extLst>
          </p:cNvPr>
          <p:cNvCxnSpPr/>
          <p:nvPr/>
        </p:nvCxnSpPr>
        <p:spPr>
          <a:xfrm>
            <a:off x="2667000" y="514350"/>
            <a:ext cx="180975" cy="1095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C6A2F5A2-9C74-C7AC-7C39-2335B7774104}"/>
              </a:ext>
            </a:extLst>
          </p:cNvPr>
          <p:cNvCxnSpPr/>
          <p:nvPr/>
        </p:nvCxnSpPr>
        <p:spPr>
          <a:xfrm>
            <a:off x="2847975" y="514350"/>
            <a:ext cx="523875" cy="400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上箭头 16">
            <a:extLst>
              <a:ext uri="{FF2B5EF4-FFF2-40B4-BE49-F238E27FC236}">
                <a16:creationId xmlns:a16="http://schemas.microsoft.com/office/drawing/2014/main" id="{332801EF-6123-8E76-7505-D0713FB318C9}"/>
              </a:ext>
            </a:extLst>
          </p:cNvPr>
          <p:cNvSpPr/>
          <p:nvPr/>
        </p:nvSpPr>
        <p:spPr>
          <a:xfrm>
            <a:off x="3781425" y="3608294"/>
            <a:ext cx="66675" cy="10477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下箭头 17">
            <a:extLst>
              <a:ext uri="{FF2B5EF4-FFF2-40B4-BE49-F238E27FC236}">
                <a16:creationId xmlns:a16="http://schemas.microsoft.com/office/drawing/2014/main" id="{90A3F4DF-8E7B-A3F0-2047-799504693F39}"/>
              </a:ext>
            </a:extLst>
          </p:cNvPr>
          <p:cNvSpPr/>
          <p:nvPr/>
        </p:nvSpPr>
        <p:spPr>
          <a:xfrm>
            <a:off x="3781425" y="3424518"/>
            <a:ext cx="66675" cy="1047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下箭头 18">
            <a:extLst>
              <a:ext uri="{FF2B5EF4-FFF2-40B4-BE49-F238E27FC236}">
                <a16:creationId xmlns:a16="http://schemas.microsoft.com/office/drawing/2014/main" id="{CBC0934E-AE97-59E0-7157-2B71DE768F07}"/>
              </a:ext>
            </a:extLst>
          </p:cNvPr>
          <p:cNvSpPr/>
          <p:nvPr/>
        </p:nvSpPr>
        <p:spPr>
          <a:xfrm>
            <a:off x="5991225" y="4013948"/>
            <a:ext cx="66675" cy="1047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上箭头 19">
            <a:extLst>
              <a:ext uri="{FF2B5EF4-FFF2-40B4-BE49-F238E27FC236}">
                <a16:creationId xmlns:a16="http://schemas.microsoft.com/office/drawing/2014/main" id="{19CAC5AA-8B5C-D252-76E6-08255362F624}"/>
              </a:ext>
            </a:extLst>
          </p:cNvPr>
          <p:cNvSpPr/>
          <p:nvPr/>
        </p:nvSpPr>
        <p:spPr>
          <a:xfrm>
            <a:off x="5977778" y="3425358"/>
            <a:ext cx="66675" cy="10477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下箭头 20">
            <a:extLst>
              <a:ext uri="{FF2B5EF4-FFF2-40B4-BE49-F238E27FC236}">
                <a16:creationId xmlns:a16="http://schemas.microsoft.com/office/drawing/2014/main" id="{D50971BC-5A4F-2695-22F2-B8572B427FE2}"/>
              </a:ext>
            </a:extLst>
          </p:cNvPr>
          <p:cNvSpPr/>
          <p:nvPr/>
        </p:nvSpPr>
        <p:spPr>
          <a:xfrm>
            <a:off x="8189819" y="4013948"/>
            <a:ext cx="66675" cy="1047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上箭头 21">
            <a:extLst>
              <a:ext uri="{FF2B5EF4-FFF2-40B4-BE49-F238E27FC236}">
                <a16:creationId xmlns:a16="http://schemas.microsoft.com/office/drawing/2014/main" id="{3287B725-FC87-0B0B-BCFC-B8D530B82EB2}"/>
              </a:ext>
            </a:extLst>
          </p:cNvPr>
          <p:cNvSpPr/>
          <p:nvPr/>
        </p:nvSpPr>
        <p:spPr>
          <a:xfrm>
            <a:off x="8107456" y="3424517"/>
            <a:ext cx="66675" cy="10477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68C57495-8936-464D-01E7-C1DF368960C8}"/>
              </a:ext>
            </a:extLst>
          </p:cNvPr>
          <p:cNvSpPr txBox="1"/>
          <p:nvPr/>
        </p:nvSpPr>
        <p:spPr>
          <a:xfrm>
            <a:off x="609599" y="-38963"/>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2"/>
          <p:cNvSpPr/>
          <p:nvPr/>
        </p:nvSpPr>
        <p:spPr>
          <a:xfrm>
            <a:off x="1353130" y="2783727"/>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661" name="Google Shape;661;p42"/>
          <p:cNvSpPr/>
          <p:nvPr/>
        </p:nvSpPr>
        <p:spPr>
          <a:xfrm>
            <a:off x="4553712" y="1578421"/>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662" name="Google Shape;662;p42"/>
          <p:cNvSpPr/>
          <p:nvPr/>
        </p:nvSpPr>
        <p:spPr>
          <a:xfrm>
            <a:off x="636730" y="719481"/>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664" name="Google Shape;664;p42"/>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Effects of Information Cocoons</a:t>
            </a:r>
            <a:endParaRPr dirty="0"/>
          </a:p>
        </p:txBody>
      </p:sp>
      <p:sp>
        <p:nvSpPr>
          <p:cNvPr id="665" name="Google Shape;665;p42"/>
          <p:cNvSpPr txBox="1">
            <a:spLocks noGrp="1"/>
          </p:cNvSpPr>
          <p:nvPr>
            <p:ph type="subTitle" idx="1"/>
          </p:nvPr>
        </p:nvSpPr>
        <p:spPr>
          <a:xfrm>
            <a:off x="1717428" y="1047410"/>
            <a:ext cx="2669458" cy="15243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Users are only exposed to a narrow range of information, which can lead to a skewed perception of reality (Wang, 2023).</a:t>
            </a:r>
            <a:endParaRPr sz="1600" dirty="0"/>
          </a:p>
        </p:txBody>
      </p:sp>
      <p:sp>
        <p:nvSpPr>
          <p:cNvPr id="666" name="Google Shape;666;p42"/>
          <p:cNvSpPr txBox="1">
            <a:spLocks noGrp="1"/>
          </p:cNvSpPr>
          <p:nvPr>
            <p:ph type="subTitle" idx="2"/>
          </p:nvPr>
        </p:nvSpPr>
        <p:spPr>
          <a:xfrm>
            <a:off x="5628914" y="1906350"/>
            <a:ext cx="2244070" cy="27554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Constant exposure to similar information can lead to anxiety and reduced critical thinking skills (Wang &amp; Zhang, 2023).</a:t>
            </a:r>
            <a:endParaRPr sz="1600" dirty="0"/>
          </a:p>
        </p:txBody>
      </p:sp>
      <p:sp>
        <p:nvSpPr>
          <p:cNvPr id="667" name="Google Shape;667;p42"/>
          <p:cNvSpPr txBox="1">
            <a:spLocks noGrp="1"/>
          </p:cNvSpPr>
          <p:nvPr>
            <p:ph type="subTitle" idx="3"/>
          </p:nvPr>
        </p:nvSpPr>
        <p:spPr>
          <a:xfrm>
            <a:off x="2433827" y="3089630"/>
            <a:ext cx="2763603" cy="18755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Homogeneous information environments reinforce existing beliefs, leading to polarized groups (Li et al., 2023).</a:t>
            </a:r>
          </a:p>
        </p:txBody>
      </p:sp>
      <p:sp>
        <p:nvSpPr>
          <p:cNvPr id="669" name="Google Shape;669;p42"/>
          <p:cNvSpPr txBox="1">
            <a:spLocks noGrp="1"/>
          </p:cNvSpPr>
          <p:nvPr>
            <p:ph type="subTitle" idx="5"/>
          </p:nvPr>
        </p:nvSpPr>
        <p:spPr>
          <a:xfrm>
            <a:off x="1717428" y="741468"/>
            <a:ext cx="2571108"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1.</a:t>
            </a:r>
            <a:r>
              <a:rPr lang="en" dirty="0"/>
              <a:t>Cognitive imbalance</a:t>
            </a:r>
            <a:r>
              <a:rPr lang="zh-CN" altLang="en-US"/>
              <a:t>：</a:t>
            </a:r>
            <a:endParaRPr dirty="0"/>
          </a:p>
        </p:txBody>
      </p:sp>
      <p:sp>
        <p:nvSpPr>
          <p:cNvPr id="670" name="Google Shape;670;p42"/>
          <p:cNvSpPr txBox="1">
            <a:spLocks noGrp="1"/>
          </p:cNvSpPr>
          <p:nvPr>
            <p:ph type="subTitle" idx="6"/>
          </p:nvPr>
        </p:nvSpPr>
        <p:spPr>
          <a:xfrm>
            <a:off x="5628911" y="481668"/>
            <a:ext cx="2755201" cy="15243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2.</a:t>
            </a:r>
            <a:r>
              <a:rPr lang="en" dirty="0"/>
              <a:t>Information anxiety and weakened deep thinking: </a:t>
            </a:r>
            <a:endParaRPr dirty="0"/>
          </a:p>
        </p:txBody>
      </p:sp>
      <p:sp>
        <p:nvSpPr>
          <p:cNvPr id="671" name="Google Shape;671;p42"/>
          <p:cNvSpPr txBox="1">
            <a:spLocks noGrp="1"/>
          </p:cNvSpPr>
          <p:nvPr>
            <p:ph type="subTitle" idx="7"/>
          </p:nvPr>
        </p:nvSpPr>
        <p:spPr>
          <a:xfrm>
            <a:off x="2433828" y="2600898"/>
            <a:ext cx="2540508" cy="5884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3.</a:t>
            </a:r>
            <a:r>
              <a:rPr lang="en" dirty="0"/>
              <a:t>Group polarization:</a:t>
            </a:r>
            <a:endParaRPr dirty="0"/>
          </a:p>
        </p:txBody>
      </p:sp>
      <p:grpSp>
        <p:nvGrpSpPr>
          <p:cNvPr id="673" name="Google Shape;673;p42"/>
          <p:cNvGrpSpPr/>
          <p:nvPr/>
        </p:nvGrpSpPr>
        <p:grpSpPr>
          <a:xfrm>
            <a:off x="759887" y="827522"/>
            <a:ext cx="470086" cy="500326"/>
            <a:chOff x="4663732" y="1480816"/>
            <a:chExt cx="470086" cy="500326"/>
          </a:xfrm>
        </p:grpSpPr>
        <p:sp>
          <p:nvSpPr>
            <p:cNvPr id="674" name="Google Shape;674;p42"/>
            <p:cNvSpPr/>
            <p:nvPr/>
          </p:nvSpPr>
          <p:spPr>
            <a:xfrm>
              <a:off x="5045882" y="1539550"/>
              <a:ext cx="87855" cy="59634"/>
            </a:xfrm>
            <a:custGeom>
              <a:avLst/>
              <a:gdLst/>
              <a:ahLst/>
              <a:cxnLst/>
              <a:rect l="l" t="t" r="r" b="b"/>
              <a:pathLst>
                <a:path w="3219" h="2185" extrusionOk="0">
                  <a:moveTo>
                    <a:pt x="0" y="1"/>
                  </a:moveTo>
                  <a:lnTo>
                    <a:pt x="0" y="2185"/>
                  </a:lnTo>
                  <a:lnTo>
                    <a:pt x="3215" y="2185"/>
                  </a:lnTo>
                  <a:lnTo>
                    <a:pt x="3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42"/>
            <p:cNvSpPr/>
            <p:nvPr/>
          </p:nvSpPr>
          <p:spPr>
            <a:xfrm>
              <a:off x="5050685" y="1833681"/>
              <a:ext cx="79012" cy="120606"/>
            </a:xfrm>
            <a:custGeom>
              <a:avLst/>
              <a:gdLst/>
              <a:ahLst/>
              <a:cxnLst/>
              <a:rect l="l" t="t" r="r" b="b"/>
              <a:pathLst>
                <a:path w="2895" h="4419" extrusionOk="0">
                  <a:moveTo>
                    <a:pt x="1" y="0"/>
                  </a:moveTo>
                  <a:lnTo>
                    <a:pt x="1433" y="4418"/>
                  </a:lnTo>
                  <a:lnTo>
                    <a:pt x="28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42"/>
            <p:cNvSpPr/>
            <p:nvPr/>
          </p:nvSpPr>
          <p:spPr>
            <a:xfrm>
              <a:off x="4899185" y="1862856"/>
              <a:ext cx="29421" cy="29394"/>
            </a:xfrm>
            <a:custGeom>
              <a:avLst/>
              <a:gdLst/>
              <a:ahLst/>
              <a:cxnLst/>
              <a:rect l="l" t="t" r="r" b="b"/>
              <a:pathLst>
                <a:path w="1078" h="1077" extrusionOk="0">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2"/>
            <p:cNvSpPr/>
            <p:nvPr/>
          </p:nvSpPr>
          <p:spPr>
            <a:xfrm>
              <a:off x="4663732" y="1480816"/>
              <a:ext cx="352892" cy="500326"/>
            </a:xfrm>
            <a:custGeom>
              <a:avLst/>
              <a:gdLst/>
              <a:ahLst/>
              <a:cxnLst/>
              <a:rect l="l" t="t" r="r" b="b"/>
              <a:pathLst>
                <a:path w="12930" h="18332" extrusionOk="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42"/>
            <p:cNvSpPr/>
            <p:nvPr/>
          </p:nvSpPr>
          <p:spPr>
            <a:xfrm>
              <a:off x="4928579" y="1489468"/>
              <a:ext cx="79367" cy="80349"/>
            </a:xfrm>
            <a:custGeom>
              <a:avLst/>
              <a:gdLst/>
              <a:ahLst/>
              <a:cxnLst/>
              <a:rect l="l" t="t" r="r" b="b"/>
              <a:pathLst>
                <a:path w="2908" h="2944" extrusionOk="0">
                  <a:moveTo>
                    <a:pt x="0" y="1"/>
                  </a:moveTo>
                  <a:lnTo>
                    <a:pt x="0" y="2944"/>
                  </a:lnTo>
                  <a:lnTo>
                    <a:pt x="2908" y="294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42"/>
            <p:cNvSpPr/>
            <p:nvPr/>
          </p:nvSpPr>
          <p:spPr>
            <a:xfrm>
              <a:off x="5045882" y="1628359"/>
              <a:ext cx="87936" cy="175982"/>
            </a:xfrm>
            <a:custGeom>
              <a:avLst/>
              <a:gdLst/>
              <a:ahLst/>
              <a:cxnLst/>
              <a:rect l="l" t="t" r="r" b="b"/>
              <a:pathLst>
                <a:path w="3222" h="6448" extrusionOk="0">
                  <a:moveTo>
                    <a:pt x="0" y="0"/>
                  </a:moveTo>
                  <a:lnTo>
                    <a:pt x="0" y="6447"/>
                  </a:lnTo>
                  <a:lnTo>
                    <a:pt x="3222" y="6447"/>
                  </a:lnTo>
                  <a:lnTo>
                    <a:pt x="3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0" name="Google Shape;680;p42"/>
          <p:cNvGrpSpPr/>
          <p:nvPr/>
        </p:nvGrpSpPr>
        <p:grpSpPr>
          <a:xfrm>
            <a:off x="4661693" y="1689500"/>
            <a:ext cx="500435" cy="500435"/>
            <a:chOff x="1512431" y="2099592"/>
            <a:chExt cx="500435" cy="500435"/>
          </a:xfrm>
        </p:grpSpPr>
        <p:sp>
          <p:nvSpPr>
            <p:cNvPr id="681" name="Google Shape;681;p42"/>
            <p:cNvSpPr/>
            <p:nvPr/>
          </p:nvSpPr>
          <p:spPr>
            <a:xfrm>
              <a:off x="1512431" y="2158134"/>
              <a:ext cx="441784" cy="261107"/>
            </a:xfrm>
            <a:custGeom>
              <a:avLst/>
              <a:gdLst/>
              <a:ahLst/>
              <a:cxnLst/>
              <a:rect l="l" t="t" r="r" b="b"/>
              <a:pathLst>
                <a:path w="16187" h="9567" extrusionOk="0">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2"/>
            <p:cNvSpPr/>
            <p:nvPr/>
          </p:nvSpPr>
          <p:spPr>
            <a:xfrm>
              <a:off x="1570892" y="2397544"/>
              <a:ext cx="383132" cy="143722"/>
            </a:xfrm>
            <a:custGeom>
              <a:avLst/>
              <a:gdLst/>
              <a:ahLst/>
              <a:cxnLst/>
              <a:rect l="l" t="t" r="r" b="b"/>
              <a:pathLst>
                <a:path w="14038" h="5266" extrusionOk="0">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2"/>
            <p:cNvSpPr/>
            <p:nvPr/>
          </p:nvSpPr>
          <p:spPr>
            <a:xfrm>
              <a:off x="1924821" y="2216676"/>
              <a:ext cx="88046" cy="88073"/>
            </a:xfrm>
            <a:custGeom>
              <a:avLst/>
              <a:gdLst/>
              <a:ahLst/>
              <a:cxnLst/>
              <a:rect l="l" t="t" r="r" b="b"/>
              <a:pathLst>
                <a:path w="3226" h="3227" extrusionOk="0">
                  <a:moveTo>
                    <a:pt x="0" y="1"/>
                  </a:moveTo>
                  <a:lnTo>
                    <a:pt x="0" y="1077"/>
                  </a:lnTo>
                  <a:lnTo>
                    <a:pt x="2149" y="1077"/>
                  </a:lnTo>
                  <a:lnTo>
                    <a:pt x="2149" y="3226"/>
                  </a:lnTo>
                  <a:lnTo>
                    <a:pt x="3226" y="3226"/>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2"/>
            <p:cNvSpPr/>
            <p:nvPr/>
          </p:nvSpPr>
          <p:spPr>
            <a:xfrm>
              <a:off x="1924821" y="2510999"/>
              <a:ext cx="88046" cy="89028"/>
            </a:xfrm>
            <a:custGeom>
              <a:avLst/>
              <a:gdLst/>
              <a:ahLst/>
              <a:cxnLst/>
              <a:rect l="l" t="t" r="r" b="b"/>
              <a:pathLst>
                <a:path w="3226" h="3262" extrusionOk="0">
                  <a:moveTo>
                    <a:pt x="2149" y="1"/>
                  </a:moveTo>
                  <a:lnTo>
                    <a:pt x="2149" y="2185"/>
                  </a:lnTo>
                  <a:lnTo>
                    <a:pt x="0" y="2185"/>
                  </a:lnTo>
                  <a:lnTo>
                    <a:pt x="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2"/>
            <p:cNvSpPr/>
            <p:nvPr/>
          </p:nvSpPr>
          <p:spPr>
            <a:xfrm>
              <a:off x="1512431" y="2216676"/>
              <a:ext cx="58679" cy="88073"/>
            </a:xfrm>
            <a:custGeom>
              <a:avLst/>
              <a:gdLst/>
              <a:ahLst/>
              <a:cxnLst/>
              <a:rect l="l" t="t" r="r" b="b"/>
              <a:pathLst>
                <a:path w="2150" h="3227" extrusionOk="0">
                  <a:moveTo>
                    <a:pt x="0" y="1"/>
                  </a:moveTo>
                  <a:lnTo>
                    <a:pt x="0" y="3226"/>
                  </a:lnTo>
                  <a:lnTo>
                    <a:pt x="1077" y="3226"/>
                  </a:lnTo>
                  <a:lnTo>
                    <a:pt x="1077" y="1077"/>
                  </a:lnTo>
                  <a:lnTo>
                    <a:pt x="2149" y="1077"/>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2"/>
            <p:cNvSpPr/>
            <p:nvPr/>
          </p:nvSpPr>
          <p:spPr>
            <a:xfrm>
              <a:off x="1512431" y="2510999"/>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2"/>
            <p:cNvSpPr/>
            <p:nvPr/>
          </p:nvSpPr>
          <p:spPr>
            <a:xfrm>
              <a:off x="1512431"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2"/>
            <p:cNvSpPr/>
            <p:nvPr/>
          </p:nvSpPr>
          <p:spPr>
            <a:xfrm>
              <a:off x="1570974"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42"/>
            <p:cNvSpPr/>
            <p:nvPr/>
          </p:nvSpPr>
          <p:spPr>
            <a:xfrm>
              <a:off x="1629625"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42"/>
            <p:cNvSpPr/>
            <p:nvPr/>
          </p:nvSpPr>
          <p:spPr>
            <a:xfrm>
              <a:off x="1895454"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2"/>
            <p:cNvSpPr/>
            <p:nvPr/>
          </p:nvSpPr>
          <p:spPr>
            <a:xfrm>
              <a:off x="1895454"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2"/>
            <p:cNvSpPr/>
            <p:nvPr/>
          </p:nvSpPr>
          <p:spPr>
            <a:xfrm>
              <a:off x="1954106" y="2099592"/>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2"/>
            <p:cNvSpPr/>
            <p:nvPr/>
          </p:nvSpPr>
          <p:spPr>
            <a:xfrm>
              <a:off x="1954106" y="2158243"/>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2"/>
            <p:cNvSpPr/>
            <p:nvPr/>
          </p:nvSpPr>
          <p:spPr>
            <a:xfrm>
              <a:off x="1512431"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2"/>
            <p:cNvSpPr/>
            <p:nvPr/>
          </p:nvSpPr>
          <p:spPr>
            <a:xfrm>
              <a:off x="1954106"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1" name="Google Shape;711;p42"/>
          <p:cNvGrpSpPr/>
          <p:nvPr/>
        </p:nvGrpSpPr>
        <p:grpSpPr>
          <a:xfrm>
            <a:off x="1461110" y="2906476"/>
            <a:ext cx="500435" cy="500626"/>
            <a:chOff x="4721893" y="3324424"/>
            <a:chExt cx="500435" cy="500626"/>
          </a:xfrm>
        </p:grpSpPr>
        <p:sp>
          <p:nvSpPr>
            <p:cNvPr id="712" name="Google Shape;712;p42"/>
            <p:cNvSpPr/>
            <p:nvPr/>
          </p:nvSpPr>
          <p:spPr>
            <a:xfrm>
              <a:off x="4986739" y="3397814"/>
              <a:ext cx="29394" cy="59525"/>
            </a:xfrm>
            <a:custGeom>
              <a:avLst/>
              <a:gdLst/>
              <a:ahLst/>
              <a:cxnLst/>
              <a:rect l="l" t="t" r="r" b="b"/>
              <a:pathLst>
                <a:path w="1077"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2"/>
            <p:cNvSpPr/>
            <p:nvPr/>
          </p:nvSpPr>
          <p:spPr>
            <a:xfrm>
              <a:off x="5103960" y="3545357"/>
              <a:ext cx="29394" cy="58679"/>
            </a:xfrm>
            <a:custGeom>
              <a:avLst/>
              <a:gdLst/>
              <a:ahLst/>
              <a:cxnLst/>
              <a:rect l="l" t="t" r="r" b="b"/>
              <a:pathLst>
                <a:path w="1077" h="2150" extrusionOk="0">
                  <a:moveTo>
                    <a:pt x="0" y="0"/>
                  </a:moveTo>
                  <a:lnTo>
                    <a:pt x="0" y="2149"/>
                  </a:lnTo>
                  <a:lnTo>
                    <a:pt x="1076" y="2149"/>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2"/>
            <p:cNvSpPr/>
            <p:nvPr/>
          </p:nvSpPr>
          <p:spPr>
            <a:xfrm>
              <a:off x="4810702" y="3397814"/>
              <a:ext cx="29394" cy="59525"/>
            </a:xfrm>
            <a:custGeom>
              <a:avLst/>
              <a:gdLst/>
              <a:ahLst/>
              <a:cxnLst/>
              <a:rect l="l" t="t" r="r" b="b"/>
              <a:pathLst>
                <a:path w="1077" h="2181" extrusionOk="0">
                  <a:moveTo>
                    <a:pt x="0" y="0"/>
                  </a:moveTo>
                  <a:lnTo>
                    <a:pt x="0" y="2181"/>
                  </a:lnTo>
                  <a:lnTo>
                    <a:pt x="1076" y="2181"/>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42"/>
            <p:cNvSpPr/>
            <p:nvPr/>
          </p:nvSpPr>
          <p:spPr>
            <a:xfrm>
              <a:off x="4869436" y="3545357"/>
              <a:ext cx="29394" cy="58679"/>
            </a:xfrm>
            <a:custGeom>
              <a:avLst/>
              <a:gdLst/>
              <a:ahLst/>
              <a:cxnLst/>
              <a:rect l="l" t="t" r="r" b="b"/>
              <a:pathLst>
                <a:path w="1077" h="2150" extrusionOk="0">
                  <a:moveTo>
                    <a:pt x="1" y="0"/>
                  </a:moveTo>
                  <a:lnTo>
                    <a:pt x="1" y="2149"/>
                  </a:lnTo>
                  <a:lnTo>
                    <a:pt x="1077" y="2149"/>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42"/>
            <p:cNvSpPr/>
            <p:nvPr/>
          </p:nvSpPr>
          <p:spPr>
            <a:xfrm>
              <a:off x="4721893" y="3324424"/>
              <a:ext cx="500353" cy="352892"/>
            </a:xfrm>
            <a:custGeom>
              <a:avLst/>
              <a:gdLst/>
              <a:ahLst/>
              <a:cxnLst/>
              <a:rect l="l" t="t" r="r" b="b"/>
              <a:pathLst>
                <a:path w="18333" h="12930" extrusionOk="0">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42"/>
            <p:cNvSpPr/>
            <p:nvPr/>
          </p:nvSpPr>
          <p:spPr>
            <a:xfrm>
              <a:off x="4722002" y="3706656"/>
              <a:ext cx="500326" cy="118395"/>
            </a:xfrm>
            <a:custGeom>
              <a:avLst/>
              <a:gdLst/>
              <a:ahLst/>
              <a:cxnLst/>
              <a:rect l="l" t="t" r="r" b="b"/>
              <a:pathLst>
                <a:path w="18332" h="4338" extrusionOk="0">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文本框 5">
            <a:extLst>
              <a:ext uri="{FF2B5EF4-FFF2-40B4-BE49-F238E27FC236}">
                <a16:creationId xmlns:a16="http://schemas.microsoft.com/office/drawing/2014/main" id="{CD68AA66-CF19-F350-2999-B6AB79F3D442}"/>
              </a:ext>
            </a:extLst>
          </p:cNvPr>
          <p:cNvSpPr txBox="1"/>
          <p:nvPr/>
        </p:nvSpPr>
        <p:spPr>
          <a:xfrm>
            <a:off x="37123" y="4782777"/>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64007" y="2010317"/>
            <a:ext cx="5027617" cy="113473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t>Solution Evaluation</a:t>
            </a:r>
          </a:p>
        </p:txBody>
      </p:sp>
      <p:sp>
        <p:nvSpPr>
          <p:cNvPr id="467" name="Google Shape;467;p36"/>
          <p:cNvSpPr txBox="1">
            <a:spLocks noGrp="1"/>
          </p:cNvSpPr>
          <p:nvPr>
            <p:ph type="subTitle" idx="1"/>
          </p:nvPr>
        </p:nvSpPr>
        <p:spPr>
          <a:xfrm>
            <a:off x="475488" y="3246659"/>
            <a:ext cx="4453128" cy="42922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t>Enhancing User Media Literacy and optimizing Algorithms</a:t>
            </a:r>
          </a:p>
        </p:txBody>
      </p:sp>
      <p:sp>
        <p:nvSpPr>
          <p:cNvPr id="468" name="Google Shape;468;p36"/>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4</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502" name="Google Shape;502;p36"/>
          <p:cNvCxnSpPr>
            <a:cxnSpLocks/>
            <a:stCxn id="467" idx="3"/>
          </p:cNvCxnSpPr>
          <p:nvPr/>
        </p:nvCxnSpPr>
        <p:spPr>
          <a:xfrm flipV="1">
            <a:off x="4928616" y="1058050"/>
            <a:ext cx="77184" cy="2403224"/>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2" name="文本框 1">
            <a:extLst>
              <a:ext uri="{FF2B5EF4-FFF2-40B4-BE49-F238E27FC236}">
                <a16:creationId xmlns:a16="http://schemas.microsoft.com/office/drawing/2014/main" id="{F5CFC4B6-B5CA-4982-7E9A-DB1C97B2A4B6}"/>
              </a:ext>
            </a:extLst>
          </p:cNvPr>
          <p:cNvSpPr txBox="1"/>
          <p:nvPr/>
        </p:nvSpPr>
        <p:spPr>
          <a:xfrm>
            <a:off x="475488" y="27432"/>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extLst>
      <p:ext uri="{BB962C8B-B14F-4D97-AF65-F5344CB8AC3E}">
        <p14:creationId xmlns:p14="http://schemas.microsoft.com/office/powerpoint/2010/main" val="2213424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2" name="Google Shape;722;p43"/>
          <p:cNvPicPr preferRelativeResize="0"/>
          <p:nvPr/>
        </p:nvPicPr>
        <p:blipFill rotWithShape="1">
          <a:blip r:embed="rId3">
            <a:alphaModFix/>
          </a:blip>
          <a:srcRect l="36181" r="13229" b="22946"/>
          <a:stretch/>
        </p:blipFill>
        <p:spPr>
          <a:xfrm>
            <a:off x="698104" y="726960"/>
            <a:ext cx="1286144" cy="1241425"/>
          </a:xfrm>
          <a:prstGeom prst="ellipse">
            <a:avLst/>
          </a:prstGeom>
          <a:noFill/>
          <a:ln>
            <a:noFill/>
          </a:ln>
        </p:spPr>
      </p:pic>
      <p:pic>
        <p:nvPicPr>
          <p:cNvPr id="723" name="Google Shape;723;p43"/>
          <p:cNvPicPr preferRelativeResize="0"/>
          <p:nvPr/>
        </p:nvPicPr>
        <p:blipFill rotWithShape="1">
          <a:blip r:embed="rId4">
            <a:alphaModFix/>
          </a:blip>
          <a:srcRect t="19799" b="19799"/>
          <a:stretch/>
        </p:blipFill>
        <p:spPr>
          <a:xfrm>
            <a:off x="6544035" y="475014"/>
            <a:ext cx="1286144" cy="1241426"/>
          </a:xfrm>
          <a:prstGeom prst="ellipse">
            <a:avLst/>
          </a:prstGeom>
          <a:noFill/>
          <a:ln>
            <a:noFill/>
          </a:ln>
        </p:spPr>
      </p:pic>
      <p:pic>
        <p:nvPicPr>
          <p:cNvPr id="724" name="Google Shape;724;p43"/>
          <p:cNvPicPr preferRelativeResize="0"/>
          <p:nvPr/>
        </p:nvPicPr>
        <p:blipFill rotWithShape="1">
          <a:blip r:embed="rId5">
            <a:alphaModFix/>
          </a:blip>
          <a:srcRect l="2597" r="2606"/>
          <a:stretch/>
        </p:blipFill>
        <p:spPr>
          <a:xfrm>
            <a:off x="3599562" y="597465"/>
            <a:ext cx="1219326" cy="1244671"/>
          </a:xfrm>
          <a:prstGeom prst="ellipse">
            <a:avLst/>
          </a:prstGeom>
          <a:noFill/>
          <a:ln>
            <a:noFill/>
          </a:ln>
        </p:spPr>
      </p:pic>
      <p:sp>
        <p:nvSpPr>
          <p:cNvPr id="725" name="Google Shape;725;p43"/>
          <p:cNvSpPr txBox="1">
            <a:spLocks noGrp="1"/>
          </p:cNvSpPr>
          <p:nvPr>
            <p:ph type="title"/>
          </p:nvPr>
        </p:nvSpPr>
        <p:spPr>
          <a:xfrm>
            <a:off x="216100" y="2476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Evaluation</a:t>
            </a:r>
            <a:endParaRPr dirty="0"/>
          </a:p>
        </p:txBody>
      </p:sp>
      <p:sp>
        <p:nvSpPr>
          <p:cNvPr id="726" name="Google Shape;726;p43"/>
          <p:cNvSpPr txBox="1">
            <a:spLocks noGrp="1"/>
          </p:cNvSpPr>
          <p:nvPr>
            <p:ph type="subTitle" idx="1"/>
          </p:nvPr>
        </p:nvSpPr>
        <p:spPr>
          <a:xfrm>
            <a:off x="231032" y="2647179"/>
            <a:ext cx="2548066" cy="24715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Educating users about the risks of information cocoons and encouraging them to seek diverse information sources (Li et al., 2023).</a:t>
            </a:r>
          </a:p>
          <a:p>
            <a:pPr marL="0" lvl="0" indent="0" algn="l" rtl="0">
              <a:spcBef>
                <a:spcPts val="0"/>
              </a:spcBef>
              <a:spcAft>
                <a:spcPts val="0"/>
              </a:spcAft>
              <a:buNone/>
            </a:pPr>
            <a:r>
              <a:rPr lang="en" dirty="0"/>
              <a:t>Encouraging users to actively engage with content outside their comfort zones (Wang, 2023).</a:t>
            </a:r>
            <a:endParaRPr dirty="0"/>
          </a:p>
        </p:txBody>
      </p:sp>
      <p:sp>
        <p:nvSpPr>
          <p:cNvPr id="727" name="Google Shape;727;p43"/>
          <p:cNvSpPr txBox="1">
            <a:spLocks noGrp="1"/>
          </p:cNvSpPr>
          <p:nvPr>
            <p:ph type="subTitle" idx="2"/>
          </p:nvPr>
        </p:nvSpPr>
        <p:spPr>
          <a:xfrm>
            <a:off x="3046256" y="2245810"/>
            <a:ext cx="2607414" cy="28016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Developing algorithms that not only cater to user preferences but also introduce diverse content to broaden users’ perspectives (Wang &amp; Zhang, 2023).</a:t>
            </a:r>
          </a:p>
          <a:p>
            <a:pPr marL="0" lvl="0" indent="0" algn="l" rtl="0">
              <a:spcBef>
                <a:spcPts val="0"/>
              </a:spcBef>
              <a:spcAft>
                <a:spcPts val="0"/>
              </a:spcAft>
              <a:buNone/>
            </a:pPr>
            <a:r>
              <a:rPr lang="en" dirty="0"/>
              <a:t>Implementing features that periodically suggest content from different viewpoints (Li et al., 2023).</a:t>
            </a:r>
            <a:endParaRPr dirty="0"/>
          </a:p>
        </p:txBody>
      </p:sp>
      <p:sp>
        <p:nvSpPr>
          <p:cNvPr id="728" name="Google Shape;728;p43"/>
          <p:cNvSpPr txBox="1">
            <a:spLocks noGrp="1"/>
          </p:cNvSpPr>
          <p:nvPr>
            <p:ph type="subTitle" idx="3"/>
          </p:nvPr>
        </p:nvSpPr>
        <p:spPr>
          <a:xfrm>
            <a:off x="6112269" y="1970810"/>
            <a:ext cx="2569962" cy="2978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Platforms should balance personalized content with public interest information to promote social cohesion (Wang, 2023).</a:t>
            </a:r>
          </a:p>
          <a:p>
            <a:pPr marL="0" lvl="0" indent="0" algn="l" rtl="0">
              <a:spcBef>
                <a:spcPts val="0"/>
              </a:spcBef>
              <a:spcAft>
                <a:spcPts val="0"/>
              </a:spcAft>
              <a:buNone/>
            </a:pPr>
            <a:r>
              <a:rPr lang="en" dirty="0"/>
              <a:t>Platforms should also take responsibility for debunking misinformation and promoting accurate content (Li et al., 2023).</a:t>
            </a:r>
          </a:p>
        </p:txBody>
      </p:sp>
      <p:sp>
        <p:nvSpPr>
          <p:cNvPr id="729" name="Google Shape;729;p43"/>
          <p:cNvSpPr txBox="1">
            <a:spLocks noGrp="1"/>
          </p:cNvSpPr>
          <p:nvPr>
            <p:ph type="subTitle" idx="4"/>
          </p:nvPr>
        </p:nvSpPr>
        <p:spPr>
          <a:xfrm>
            <a:off x="216100" y="1968385"/>
            <a:ext cx="2889504" cy="86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Enhancing User Media Literacy</a:t>
            </a:r>
            <a:endParaRPr dirty="0"/>
          </a:p>
        </p:txBody>
      </p:sp>
      <p:sp>
        <p:nvSpPr>
          <p:cNvPr id="730" name="Google Shape;730;p43"/>
          <p:cNvSpPr txBox="1">
            <a:spLocks noGrp="1"/>
          </p:cNvSpPr>
          <p:nvPr>
            <p:ph type="subTitle" idx="5"/>
          </p:nvPr>
        </p:nvSpPr>
        <p:spPr>
          <a:xfrm>
            <a:off x="3105604" y="1620114"/>
            <a:ext cx="2548066" cy="6348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Optimizing Algorithms</a:t>
            </a:r>
            <a:endParaRPr dirty="0"/>
          </a:p>
        </p:txBody>
      </p:sp>
      <p:sp>
        <p:nvSpPr>
          <p:cNvPr id="731" name="Google Shape;731;p43"/>
          <p:cNvSpPr txBox="1">
            <a:spLocks noGrp="1"/>
          </p:cNvSpPr>
          <p:nvPr>
            <p:ph type="subTitle" idx="6"/>
          </p:nvPr>
        </p:nvSpPr>
        <p:spPr>
          <a:xfrm>
            <a:off x="5900261" y="1506179"/>
            <a:ext cx="2993978"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Platform Responsibilities</a:t>
            </a:r>
            <a:endParaRPr dirty="0"/>
          </a:p>
        </p:txBody>
      </p:sp>
      <p:sp>
        <p:nvSpPr>
          <p:cNvPr id="2" name="文本框 1">
            <a:extLst>
              <a:ext uri="{FF2B5EF4-FFF2-40B4-BE49-F238E27FC236}">
                <a16:creationId xmlns:a16="http://schemas.microsoft.com/office/drawing/2014/main" id="{0BCEF8DE-6BE8-3340-6331-CD7B60B33DE4}"/>
              </a:ext>
            </a:extLst>
          </p:cNvPr>
          <p:cNvSpPr txBox="1"/>
          <p:nvPr/>
        </p:nvSpPr>
        <p:spPr>
          <a:xfrm>
            <a:off x="9027" y="-47641"/>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45"/>
          <p:cNvSpPr txBox="1">
            <a:spLocks noGrp="1"/>
          </p:cNvSpPr>
          <p:nvPr>
            <p:ph type="title"/>
          </p:nvPr>
        </p:nvSpPr>
        <p:spPr>
          <a:xfrm>
            <a:off x="4787803" y="388500"/>
            <a:ext cx="3524100" cy="627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809" name="Google Shape;809;p45"/>
          <p:cNvSpPr txBox="1">
            <a:spLocks noGrp="1"/>
          </p:cNvSpPr>
          <p:nvPr>
            <p:ph type="subTitle" idx="1"/>
          </p:nvPr>
        </p:nvSpPr>
        <p:spPr>
          <a:xfrm>
            <a:off x="4906675" y="1216152"/>
            <a:ext cx="3524100" cy="29115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conclusion, the information cocoon effect is a significant issue exacerbated by algorithmic personalization on social media platforms. By enhancing user media literacy, optimizing recommendation algorithms, and encouraging platforms to take responsibility, we can mitigate the negative impacts of information cocoons.</a:t>
            </a:r>
            <a:endParaRPr dirty="0"/>
          </a:p>
        </p:txBody>
      </p:sp>
      <p:pic>
        <p:nvPicPr>
          <p:cNvPr id="810" name="Google Shape;810;p45"/>
          <p:cNvPicPr preferRelativeResize="0">
            <a:picLocks noGrp="1"/>
          </p:cNvPicPr>
          <p:nvPr>
            <p:ph type="pic" idx="2"/>
          </p:nvPr>
        </p:nvPicPr>
        <p:blipFill rotWithShape="1">
          <a:blip r:embed="rId3">
            <a:alphaModFix/>
          </a:blip>
          <a:srcRect l="11494" t="12115" r="8067" b="12115"/>
          <a:stretch/>
        </p:blipFill>
        <p:spPr>
          <a:xfrm>
            <a:off x="202954" y="388500"/>
            <a:ext cx="4379700" cy="4379700"/>
          </a:xfrm>
          <a:prstGeom prst="ellipse">
            <a:avLst/>
          </a:prstGeom>
        </p:spPr>
      </p:pic>
      <p:sp>
        <p:nvSpPr>
          <p:cNvPr id="3" name="文本框 2">
            <a:extLst>
              <a:ext uri="{FF2B5EF4-FFF2-40B4-BE49-F238E27FC236}">
                <a16:creationId xmlns:a16="http://schemas.microsoft.com/office/drawing/2014/main" id="{53E41C45-ED5B-D8F9-8731-EDCFFA9BF11F}"/>
              </a:ext>
            </a:extLst>
          </p:cNvPr>
          <p:cNvSpPr txBox="1"/>
          <p:nvPr/>
        </p:nvSpPr>
        <p:spPr>
          <a:xfrm>
            <a:off x="0" y="0"/>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13" name="图片 12">
            <a:extLst>
              <a:ext uri="{FF2B5EF4-FFF2-40B4-BE49-F238E27FC236}">
                <a16:creationId xmlns:a16="http://schemas.microsoft.com/office/drawing/2014/main" id="{80565B1B-215C-B1BA-1820-B356ED2DE2F1}"/>
              </a:ext>
            </a:extLst>
          </p:cNvPr>
          <p:cNvPicPr>
            <a:picLocks noChangeAspect="1"/>
          </p:cNvPicPr>
          <p:nvPr/>
        </p:nvPicPr>
        <p:blipFill>
          <a:blip r:embed="rId3"/>
          <a:stretch>
            <a:fillRect/>
          </a:stretch>
        </p:blipFill>
        <p:spPr>
          <a:xfrm>
            <a:off x="530352" y="-6858"/>
            <a:ext cx="3922501" cy="5143500"/>
          </a:xfrm>
          <a:prstGeom prst="rect">
            <a:avLst/>
          </a:prstGeom>
        </p:spPr>
      </p:pic>
      <p:pic>
        <p:nvPicPr>
          <p:cNvPr id="15" name="图片 14">
            <a:extLst>
              <a:ext uri="{FF2B5EF4-FFF2-40B4-BE49-F238E27FC236}">
                <a16:creationId xmlns:a16="http://schemas.microsoft.com/office/drawing/2014/main" id="{B1DDFAE7-C460-861A-4241-BF4D671BFAB4}"/>
              </a:ext>
            </a:extLst>
          </p:cNvPr>
          <p:cNvPicPr>
            <a:picLocks noChangeAspect="1"/>
          </p:cNvPicPr>
          <p:nvPr/>
        </p:nvPicPr>
        <p:blipFill>
          <a:blip r:embed="rId4"/>
          <a:stretch>
            <a:fillRect/>
          </a:stretch>
        </p:blipFill>
        <p:spPr>
          <a:xfrm>
            <a:off x="4452853" y="-6858"/>
            <a:ext cx="4264547" cy="5143500"/>
          </a:xfrm>
          <a:prstGeom prst="rect">
            <a:avLst/>
          </a:prstGeom>
        </p:spPr>
      </p:pic>
      <p:sp>
        <p:nvSpPr>
          <p:cNvPr id="16" name="文本框 15">
            <a:extLst>
              <a:ext uri="{FF2B5EF4-FFF2-40B4-BE49-F238E27FC236}">
                <a16:creationId xmlns:a16="http://schemas.microsoft.com/office/drawing/2014/main" id="{44B921F5-A4AA-B843-B743-DA19B318A633}"/>
              </a:ext>
            </a:extLst>
          </p:cNvPr>
          <p:cNvSpPr txBox="1"/>
          <p:nvPr/>
        </p:nvSpPr>
        <p:spPr>
          <a:xfrm>
            <a:off x="1" y="-36576"/>
            <a:ext cx="2322576" cy="307777"/>
          </a:xfrm>
          <a:prstGeom prst="rect">
            <a:avLst/>
          </a:prstGeom>
          <a:noFill/>
        </p:spPr>
        <p:txBody>
          <a:bodyPr wrap="squar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
        <p:nvSpPr>
          <p:cNvPr id="6" name="文本框 5">
            <a:extLst>
              <a:ext uri="{FF2B5EF4-FFF2-40B4-BE49-F238E27FC236}">
                <a16:creationId xmlns:a16="http://schemas.microsoft.com/office/drawing/2014/main" id="{F3C84A9E-CD1A-C02E-78D3-5C3E3AF39BF1}"/>
              </a:ext>
            </a:extLst>
          </p:cNvPr>
          <p:cNvSpPr txBox="1"/>
          <p:nvPr/>
        </p:nvSpPr>
        <p:spPr>
          <a:xfrm>
            <a:off x="841248" y="1017725"/>
            <a:ext cx="7315200" cy="2123658"/>
          </a:xfrm>
          <a:prstGeom prst="rect">
            <a:avLst/>
          </a:prstGeom>
          <a:noFill/>
        </p:spPr>
        <p:txBody>
          <a:bodyPr wrap="square" rtlCol="0">
            <a:spAutoFit/>
          </a:bodyPr>
          <a:lstStyle/>
          <a:p>
            <a:r>
              <a:rPr kumimoji="1" lang="en" altLang="zh-CN" sz="1100" dirty="0"/>
              <a:t>Li, T., Dong, Y. and Zhang, B., 2023, June. Algorithm based personalized push Research on" Information Cocoon Room". </a:t>
            </a:r>
            <a:r>
              <a:rPr kumimoji="1" lang="en" altLang="zh-CN" sz="1100" i="1" dirty="0"/>
              <a:t>In 2023 8th International Conference on Information Systems Engineering (ICISE) (pp. 286-289). IEEE</a:t>
            </a:r>
            <a:r>
              <a:rPr kumimoji="1" lang="en" altLang="zh-CN" sz="1100" dirty="0"/>
              <a:t>, accessed 21 July 2024, &lt;https://</a:t>
            </a:r>
            <a:r>
              <a:rPr kumimoji="1" lang="en" altLang="zh-CN" sz="1100" dirty="0" err="1"/>
              <a:t>ieeexplore.ieee.org</a:t>
            </a:r>
            <a:r>
              <a:rPr kumimoji="1" lang="en" altLang="zh-CN" sz="1100" dirty="0"/>
              <a:t>/abstract/document/10314387&gt;.</a:t>
            </a:r>
          </a:p>
          <a:p>
            <a:endParaRPr kumimoji="1" lang="en" altLang="zh-CN" sz="1100" dirty="0"/>
          </a:p>
          <a:p>
            <a:r>
              <a:rPr kumimoji="1" lang="en" altLang="zh-CN" sz="1100" dirty="0"/>
              <a:t>Wang, J. and Zhang, R., 2022, August. Research on the influencing factors of the user information cocoon effect of short video platforms based on personalized recommendation algorithms. </a:t>
            </a:r>
            <a:r>
              <a:rPr kumimoji="1" lang="en" altLang="zh-CN" sz="1100" i="1" dirty="0"/>
              <a:t>In 2022 2nd International Conference on Big Data Engineering and Education (BDEE) (pp. 53-60). IEEE</a:t>
            </a:r>
            <a:r>
              <a:rPr kumimoji="1" lang="en" altLang="zh-CN" sz="1100" dirty="0"/>
              <a:t>, accessed 21 July 2024,  &lt;https://</a:t>
            </a:r>
            <a:r>
              <a:rPr kumimoji="1" lang="en" altLang="zh-CN" sz="1100" dirty="0" err="1"/>
              <a:t>ieeexplore.ieee.org</a:t>
            </a:r>
            <a:r>
              <a:rPr kumimoji="1" lang="en" altLang="zh-CN" sz="1100" dirty="0"/>
              <a:t>/abstract/document/9980881&gt;.</a:t>
            </a:r>
          </a:p>
          <a:p>
            <a:endParaRPr kumimoji="1" lang="en" altLang="zh-CN" sz="1100" dirty="0"/>
          </a:p>
          <a:p>
            <a:r>
              <a:rPr kumimoji="1" lang="en" altLang="zh-CN" sz="1100" dirty="0"/>
              <a:t>Yi, W., 2023. An Analysis of the Information Cocoon Effect of News Clients: Today's Headlines as an Example. </a:t>
            </a:r>
            <a:r>
              <a:rPr kumimoji="1" lang="en" altLang="zh-CN" sz="1100" i="1" dirty="0"/>
              <a:t>The Frontiers of Society, Science and Technology, 5(9),</a:t>
            </a:r>
            <a:r>
              <a:rPr kumimoji="1" lang="en" altLang="zh-CN" sz="1100" dirty="0"/>
              <a:t> accessed 21 July 2024, &lt;https://</a:t>
            </a:r>
            <a:r>
              <a:rPr kumimoji="1" lang="en" altLang="zh-CN" sz="1100" dirty="0" err="1"/>
              <a:t>francis-press.com</a:t>
            </a:r>
            <a:r>
              <a:rPr kumimoji="1" lang="en" altLang="zh-CN" sz="1100" dirty="0"/>
              <a:t>/papers/11263&gt;.</a:t>
            </a:r>
          </a:p>
        </p:txBody>
      </p:sp>
      <p:sp>
        <p:nvSpPr>
          <p:cNvPr id="7" name="文本框 6">
            <a:extLst>
              <a:ext uri="{FF2B5EF4-FFF2-40B4-BE49-F238E27FC236}">
                <a16:creationId xmlns:a16="http://schemas.microsoft.com/office/drawing/2014/main" id="{6FD410CB-BCF4-C0A5-DD32-FA6544C12799}"/>
              </a:ext>
            </a:extLst>
          </p:cNvPr>
          <p:cNvSpPr txBox="1"/>
          <p:nvPr/>
        </p:nvSpPr>
        <p:spPr>
          <a:xfrm>
            <a:off x="487934" y="0"/>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25" y="1056574"/>
            <a:ext cx="7316311" cy="103763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2571749"/>
            <a:ext cx="7449700" cy="2105025"/>
          </a:xfrm>
          <a:prstGeom prst="rect">
            <a:avLst/>
          </a:prstGeom>
          <a:solidFill>
            <a:schemeClr val="bg1"/>
          </a:solidFill>
        </p:spPr>
        <p:txBody>
          <a:bodyPr spcFirstLastPara="1" wrap="square" lIns="91425" tIns="91425" rIns="91425" bIns="91425" anchor="t" anchorCtr="0">
            <a:noAutofit/>
          </a:bodyPr>
          <a:lstStyle/>
          <a:p>
            <a:pPr marL="0" lvl="0" indent="0" algn="l" rtl="0">
              <a:spcBef>
                <a:spcPts val="0"/>
              </a:spcBef>
              <a:spcAft>
                <a:spcPts val="0"/>
              </a:spcAft>
              <a:buNone/>
            </a:pPr>
            <a:r>
              <a:rPr lang="en" sz="3600" b="1"/>
              <a:t>Do you have any questions?</a:t>
            </a:r>
            <a:endParaRPr sz="3600" b="1"/>
          </a:p>
        </p:txBody>
      </p:sp>
      <p:cxnSp>
        <p:nvCxnSpPr>
          <p:cNvPr id="1270" name="Google Shape;1270;p62"/>
          <p:cNvCxnSpPr>
            <a:cxnSpLocks/>
          </p:cNvCxnSpPr>
          <p:nvPr/>
        </p:nvCxnSpPr>
        <p:spPr>
          <a:xfrm rot="5400000">
            <a:off x="7364225" y="1208455"/>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7509425" y="1940000"/>
            <a:ext cx="2655000" cy="145200"/>
          </a:xfrm>
          <a:prstGeom prst="bentConnector2">
            <a:avLst/>
          </a:prstGeom>
          <a:noFill/>
          <a:ln w="19050" cap="flat" cmpd="sng">
            <a:solidFill>
              <a:schemeClr val="lt2"/>
            </a:solidFill>
            <a:prstDash val="solid"/>
            <a:round/>
            <a:headEnd type="none" w="med" len="med"/>
            <a:tailEnd type="oval" w="med" len="med"/>
          </a:ln>
        </p:spPr>
      </p:cxnSp>
      <p:sp>
        <p:nvSpPr>
          <p:cNvPr id="8" name="文本框 7">
            <a:extLst>
              <a:ext uri="{FF2B5EF4-FFF2-40B4-BE49-F238E27FC236}">
                <a16:creationId xmlns:a16="http://schemas.microsoft.com/office/drawing/2014/main" id="{971B308B-31E9-5EC2-39F8-DA7A56DC0749}"/>
              </a:ext>
            </a:extLst>
          </p:cNvPr>
          <p:cNvSpPr txBox="1"/>
          <p:nvPr/>
        </p:nvSpPr>
        <p:spPr>
          <a:xfrm>
            <a:off x="379675" y="261384"/>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450" name="Google Shape;450;p35"/>
          <p:cNvSpPr txBox="1">
            <a:spLocks noGrp="1"/>
          </p:cNvSpPr>
          <p:nvPr>
            <p:ph type="subTitle" idx="3"/>
          </p:nvPr>
        </p:nvSpPr>
        <p:spPr>
          <a:xfrm>
            <a:off x="2917222" y="3219776"/>
            <a:ext cx="5506777" cy="3635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Causes of Information Cocoons</a:t>
            </a:r>
            <a:r>
              <a:rPr lang="zh-CN" altLang="en-US"/>
              <a:t> </a:t>
            </a:r>
            <a:r>
              <a:rPr lang="en-US" altLang="zh-CN" dirty="0"/>
              <a:t>and</a:t>
            </a:r>
            <a:r>
              <a:rPr lang="zh-CN" altLang="en-US"/>
              <a:t> </a:t>
            </a:r>
            <a:r>
              <a:rPr lang="en-GB" altLang="zh-CN" dirty="0"/>
              <a:t>effects of Information Cocoons</a:t>
            </a:r>
            <a:endParaRPr sz="1600" dirty="0">
              <a:solidFill>
                <a:srgbClr val="666666"/>
              </a:solidFill>
            </a:endParaRPr>
          </a:p>
        </p:txBody>
      </p:sp>
      <p:sp>
        <p:nvSpPr>
          <p:cNvPr id="451" name="Google Shape;451;p35"/>
          <p:cNvSpPr txBox="1">
            <a:spLocks noGrp="1"/>
          </p:cNvSpPr>
          <p:nvPr>
            <p:ph type="subTitle" idx="1"/>
          </p:nvPr>
        </p:nvSpPr>
        <p:spPr>
          <a:xfrm>
            <a:off x="2917222" y="1579443"/>
            <a:ext cx="5806153"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information cocoons created by algorithmic personalization</a:t>
            </a:r>
            <a:endParaRPr dirty="0"/>
          </a:p>
        </p:txBody>
      </p:sp>
      <p:sp>
        <p:nvSpPr>
          <p:cNvPr id="452" name="Google Shape;452;p35"/>
          <p:cNvSpPr txBox="1">
            <a:spLocks noGrp="1"/>
          </p:cNvSpPr>
          <p:nvPr>
            <p:ph type="subTitle" idx="2"/>
          </p:nvPr>
        </p:nvSpPr>
        <p:spPr>
          <a:xfrm>
            <a:off x="2917222" y="2301512"/>
            <a:ext cx="5961601" cy="563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Has the Internet made us more open or closed? Smarter or dumber? Deeper or shallower?</a:t>
            </a:r>
            <a:endParaRPr dirty="0"/>
          </a:p>
        </p:txBody>
      </p:sp>
      <p:sp>
        <p:nvSpPr>
          <p:cNvPr id="453" name="Google Shape;453;p35"/>
          <p:cNvSpPr txBox="1">
            <a:spLocks noGrp="1"/>
          </p:cNvSpPr>
          <p:nvPr>
            <p:ph type="subTitle" idx="4"/>
          </p:nvPr>
        </p:nvSpPr>
        <p:spPr>
          <a:xfrm>
            <a:off x="2917222" y="4038100"/>
            <a:ext cx="5696425" cy="4467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Enhancing User Media Literacy</a:t>
            </a:r>
            <a:r>
              <a:rPr lang="zh-CN" altLang="en-US"/>
              <a:t> </a:t>
            </a:r>
            <a:r>
              <a:rPr lang="en-US" altLang="zh-CN" dirty="0"/>
              <a:t>and</a:t>
            </a:r>
            <a:r>
              <a:rPr lang="zh-CN" altLang="en-US"/>
              <a:t> </a:t>
            </a:r>
            <a:r>
              <a:rPr lang="en-GB" altLang="zh-CN" dirty="0"/>
              <a:t>optimizing Algorithms</a:t>
            </a:r>
            <a:endParaRPr lang="en-GB" dirty="0"/>
          </a:p>
        </p:txBody>
      </p:sp>
      <p:sp>
        <p:nvSpPr>
          <p:cNvPr id="454" name="Google Shape;454;p35"/>
          <p:cNvSpPr txBox="1">
            <a:spLocks noGrp="1"/>
          </p:cNvSpPr>
          <p:nvPr>
            <p:ph type="title" idx="5"/>
          </p:nvPr>
        </p:nvSpPr>
        <p:spPr>
          <a:xfrm>
            <a:off x="1986273" y="121955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55" name="Google Shape;455;p35"/>
          <p:cNvSpPr txBox="1">
            <a:spLocks noGrp="1"/>
          </p:cNvSpPr>
          <p:nvPr>
            <p:ph type="title" idx="7"/>
          </p:nvPr>
        </p:nvSpPr>
        <p:spPr>
          <a:xfrm>
            <a:off x="1986273" y="2037867"/>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6" name="Google Shape;456;p35"/>
          <p:cNvSpPr txBox="1">
            <a:spLocks noGrp="1"/>
          </p:cNvSpPr>
          <p:nvPr>
            <p:ph type="title" idx="8"/>
          </p:nvPr>
        </p:nvSpPr>
        <p:spPr>
          <a:xfrm>
            <a:off x="1986273" y="367450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57" name="Google Shape;457;p35"/>
          <p:cNvSpPr txBox="1">
            <a:spLocks noGrp="1"/>
          </p:cNvSpPr>
          <p:nvPr>
            <p:ph type="title" idx="6"/>
          </p:nvPr>
        </p:nvSpPr>
        <p:spPr>
          <a:xfrm>
            <a:off x="1986273" y="2856183"/>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58" name="Google Shape;458;p35"/>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Introduction </a:t>
            </a:r>
          </a:p>
        </p:txBody>
      </p:sp>
      <p:sp>
        <p:nvSpPr>
          <p:cNvPr id="459" name="Google Shape;459;p35"/>
          <p:cNvSpPr txBox="1">
            <a:spLocks noGrp="1"/>
          </p:cNvSpPr>
          <p:nvPr>
            <p:ph type="subTitle" idx="13"/>
          </p:nvPr>
        </p:nvSpPr>
        <p:spPr>
          <a:xfrm>
            <a:off x="2917222" y="2164312"/>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Background</a:t>
            </a:r>
            <a:endParaRPr sz="3200" dirty="0"/>
          </a:p>
        </p:txBody>
      </p:sp>
      <p:sp>
        <p:nvSpPr>
          <p:cNvPr id="460" name="Google Shape;460;p35"/>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Problem Analysis</a:t>
            </a:r>
            <a:endParaRPr sz="3200" dirty="0"/>
          </a:p>
        </p:txBody>
      </p:sp>
      <p:sp>
        <p:nvSpPr>
          <p:cNvPr id="461" name="Google Shape;461;p35"/>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Solution Evaluation</a:t>
            </a:r>
            <a:endParaRPr sz="3200" dirty="0"/>
          </a:p>
        </p:txBody>
      </p:sp>
      <p:sp>
        <p:nvSpPr>
          <p:cNvPr id="2" name="文本框 1">
            <a:extLst>
              <a:ext uri="{FF2B5EF4-FFF2-40B4-BE49-F238E27FC236}">
                <a16:creationId xmlns:a16="http://schemas.microsoft.com/office/drawing/2014/main" id="{B5B4BA92-6AB4-EF86-6462-8F0302EF7432}"/>
              </a:ext>
            </a:extLst>
          </p:cNvPr>
          <p:cNvSpPr txBox="1"/>
          <p:nvPr/>
        </p:nvSpPr>
        <p:spPr>
          <a:xfrm>
            <a:off x="405638" y="-36576"/>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t>Introduction</a:t>
            </a:r>
            <a:endParaRPr dirty="0"/>
          </a:p>
        </p:txBody>
      </p:sp>
      <p:sp>
        <p:nvSpPr>
          <p:cNvPr id="467" name="Google Shape;467;p36"/>
          <p:cNvSpPr txBox="1">
            <a:spLocks noGrp="1"/>
          </p:cNvSpPr>
          <p:nvPr>
            <p:ph type="subTitle" idx="1"/>
          </p:nvPr>
        </p:nvSpPr>
        <p:spPr>
          <a:xfrm>
            <a:off x="475488" y="3246659"/>
            <a:ext cx="4453128" cy="42922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t>information cocoons created by algorithmic personalization</a:t>
            </a:r>
          </a:p>
        </p:txBody>
      </p:sp>
      <p:sp>
        <p:nvSpPr>
          <p:cNvPr id="468" name="Google Shape;468;p36"/>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502" name="Google Shape;502;p36"/>
          <p:cNvCxnSpPr>
            <a:cxnSpLocks/>
            <a:stCxn id="467" idx="3"/>
          </p:cNvCxnSpPr>
          <p:nvPr/>
        </p:nvCxnSpPr>
        <p:spPr>
          <a:xfrm flipV="1">
            <a:off x="4928616" y="1058050"/>
            <a:ext cx="77184" cy="2403224"/>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2" name="文本框 1">
            <a:extLst>
              <a:ext uri="{FF2B5EF4-FFF2-40B4-BE49-F238E27FC236}">
                <a16:creationId xmlns:a16="http://schemas.microsoft.com/office/drawing/2014/main" id="{A23366CE-0CAB-0355-C12E-E8BA04097F16}"/>
              </a:ext>
            </a:extLst>
          </p:cNvPr>
          <p:cNvSpPr txBox="1"/>
          <p:nvPr/>
        </p:nvSpPr>
        <p:spPr>
          <a:xfrm>
            <a:off x="475488" y="9144"/>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8"/>
          <p:cNvSpPr txBox="1">
            <a:spLocks noGrp="1"/>
          </p:cNvSpPr>
          <p:nvPr>
            <p:ph type="title"/>
          </p:nvPr>
        </p:nvSpPr>
        <p:spPr>
          <a:xfrm>
            <a:off x="1195488" y="-12190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pic>
        <p:nvPicPr>
          <p:cNvPr id="3" name="图片 2">
            <a:extLst>
              <a:ext uri="{FF2B5EF4-FFF2-40B4-BE49-F238E27FC236}">
                <a16:creationId xmlns:a16="http://schemas.microsoft.com/office/drawing/2014/main" id="{B29BE23D-577C-CAE0-2639-03EC14000B65}"/>
              </a:ext>
            </a:extLst>
          </p:cNvPr>
          <p:cNvPicPr>
            <a:picLocks noChangeAspect="1"/>
          </p:cNvPicPr>
          <p:nvPr/>
        </p:nvPicPr>
        <p:blipFill>
          <a:blip r:embed="rId3"/>
          <a:stretch>
            <a:fillRect/>
          </a:stretch>
        </p:blipFill>
        <p:spPr>
          <a:xfrm>
            <a:off x="402336" y="673252"/>
            <a:ext cx="2996292" cy="419481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图片 4">
            <a:extLst>
              <a:ext uri="{FF2B5EF4-FFF2-40B4-BE49-F238E27FC236}">
                <a16:creationId xmlns:a16="http://schemas.microsoft.com/office/drawing/2014/main" id="{A69FCF21-45FF-C34D-E9FA-6B60F4A14F34}"/>
              </a:ext>
            </a:extLst>
          </p:cNvPr>
          <p:cNvPicPr>
            <a:picLocks noChangeAspect="1"/>
          </p:cNvPicPr>
          <p:nvPr/>
        </p:nvPicPr>
        <p:blipFill>
          <a:blip r:embed="rId4"/>
          <a:stretch>
            <a:fillRect/>
          </a:stretch>
        </p:blipFill>
        <p:spPr>
          <a:xfrm>
            <a:off x="3127506" y="673251"/>
            <a:ext cx="2888988" cy="41948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73011C27-8CAF-1203-3D47-F7AD97A87099}"/>
              </a:ext>
            </a:extLst>
          </p:cNvPr>
          <p:cNvPicPr>
            <a:picLocks noChangeAspect="1"/>
          </p:cNvPicPr>
          <p:nvPr/>
        </p:nvPicPr>
        <p:blipFill>
          <a:blip r:embed="rId5"/>
          <a:stretch>
            <a:fillRect/>
          </a:stretch>
        </p:blipFill>
        <p:spPr>
          <a:xfrm>
            <a:off x="5930628" y="868679"/>
            <a:ext cx="2833501" cy="389252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8" name="文本框 7">
            <a:extLst>
              <a:ext uri="{FF2B5EF4-FFF2-40B4-BE49-F238E27FC236}">
                <a16:creationId xmlns:a16="http://schemas.microsoft.com/office/drawing/2014/main" id="{0704A8A1-4820-9466-A1CF-87A991158FEE}"/>
              </a:ext>
            </a:extLst>
          </p:cNvPr>
          <p:cNvSpPr txBox="1"/>
          <p:nvPr/>
        </p:nvSpPr>
        <p:spPr>
          <a:xfrm>
            <a:off x="6834628" y="0"/>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16" name="文本框 15">
            <a:extLst>
              <a:ext uri="{FF2B5EF4-FFF2-40B4-BE49-F238E27FC236}">
                <a16:creationId xmlns:a16="http://schemas.microsoft.com/office/drawing/2014/main" id="{44B921F5-A4AA-B843-B743-DA19B318A633}"/>
              </a:ext>
            </a:extLst>
          </p:cNvPr>
          <p:cNvSpPr txBox="1"/>
          <p:nvPr/>
        </p:nvSpPr>
        <p:spPr>
          <a:xfrm>
            <a:off x="1" y="-36576"/>
            <a:ext cx="2322576" cy="307777"/>
          </a:xfrm>
          <a:prstGeom prst="rect">
            <a:avLst/>
          </a:prstGeom>
          <a:noFill/>
        </p:spPr>
        <p:txBody>
          <a:bodyPr wrap="squar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pic>
        <p:nvPicPr>
          <p:cNvPr id="3" name="图片 2">
            <a:extLst>
              <a:ext uri="{FF2B5EF4-FFF2-40B4-BE49-F238E27FC236}">
                <a16:creationId xmlns:a16="http://schemas.microsoft.com/office/drawing/2014/main" id="{1702D30A-1CA7-5B7C-875B-C6585E852BBE}"/>
              </a:ext>
            </a:extLst>
          </p:cNvPr>
          <p:cNvPicPr>
            <a:picLocks noChangeAspect="1"/>
          </p:cNvPicPr>
          <p:nvPr/>
        </p:nvPicPr>
        <p:blipFill>
          <a:blip r:embed="rId3"/>
          <a:stretch>
            <a:fillRect/>
          </a:stretch>
        </p:blipFill>
        <p:spPr>
          <a:xfrm>
            <a:off x="2722879" y="0"/>
            <a:ext cx="2806195" cy="5143500"/>
          </a:xfrm>
          <a:prstGeom prst="rect">
            <a:avLst/>
          </a:prstGeom>
        </p:spPr>
      </p:pic>
      <p:pic>
        <p:nvPicPr>
          <p:cNvPr id="5" name="图片 4">
            <a:extLst>
              <a:ext uri="{FF2B5EF4-FFF2-40B4-BE49-F238E27FC236}">
                <a16:creationId xmlns:a16="http://schemas.microsoft.com/office/drawing/2014/main" id="{0716E9FB-CA0F-4898-B96A-57E35601C3ED}"/>
              </a:ext>
            </a:extLst>
          </p:cNvPr>
          <p:cNvPicPr>
            <a:picLocks noChangeAspect="1"/>
          </p:cNvPicPr>
          <p:nvPr/>
        </p:nvPicPr>
        <p:blipFill>
          <a:blip r:embed="rId4"/>
          <a:stretch>
            <a:fillRect/>
          </a:stretch>
        </p:blipFill>
        <p:spPr>
          <a:xfrm>
            <a:off x="5463033" y="0"/>
            <a:ext cx="2905695" cy="5143500"/>
          </a:xfrm>
          <a:prstGeom prst="rect">
            <a:avLst/>
          </a:prstGeom>
        </p:spPr>
      </p:pic>
      <p:sp>
        <p:nvSpPr>
          <p:cNvPr id="6" name="文本框 5">
            <a:extLst>
              <a:ext uri="{FF2B5EF4-FFF2-40B4-BE49-F238E27FC236}">
                <a16:creationId xmlns:a16="http://schemas.microsoft.com/office/drawing/2014/main" id="{9E8A1B2B-B646-FBD3-BDA7-35233F422503}"/>
              </a:ext>
            </a:extLst>
          </p:cNvPr>
          <p:cNvSpPr txBox="1"/>
          <p:nvPr/>
        </p:nvSpPr>
        <p:spPr>
          <a:xfrm>
            <a:off x="91440" y="457200"/>
            <a:ext cx="2889504" cy="1200329"/>
          </a:xfrm>
          <a:prstGeom prst="rect">
            <a:avLst/>
          </a:prstGeom>
          <a:noFill/>
        </p:spPr>
        <p:txBody>
          <a:bodyPr wrap="square" rtlCol="0">
            <a:spAutoFit/>
          </a:bodyPr>
          <a:lstStyle/>
          <a:p>
            <a:r>
              <a:rPr lang="en" altLang="zh-CN" sz="2400" b="1" dirty="0">
                <a:solidFill>
                  <a:srgbClr val="0C343D"/>
                </a:solidFill>
                <a:latin typeface="Sora"/>
              </a:rPr>
              <a:t>The information cocoon of social media in real life</a:t>
            </a:r>
            <a:endParaRPr lang="zh-CN" altLang="en-US" sz="2400" b="1" dirty="0">
              <a:solidFill>
                <a:srgbClr val="0C343D"/>
              </a:solidFill>
              <a:latin typeface="Sora"/>
            </a:endParaRPr>
          </a:p>
        </p:txBody>
      </p:sp>
      <p:sp>
        <p:nvSpPr>
          <p:cNvPr id="7" name="圆角矩形标注 6">
            <a:extLst>
              <a:ext uri="{FF2B5EF4-FFF2-40B4-BE49-F238E27FC236}">
                <a16:creationId xmlns:a16="http://schemas.microsoft.com/office/drawing/2014/main" id="{B2E41A05-8532-404E-BCC9-A88BC6E4D405}"/>
              </a:ext>
            </a:extLst>
          </p:cNvPr>
          <p:cNvSpPr/>
          <p:nvPr/>
        </p:nvSpPr>
        <p:spPr>
          <a:xfrm>
            <a:off x="0" y="2075688"/>
            <a:ext cx="2552189" cy="2478024"/>
          </a:xfrm>
          <a:prstGeom prst="wedgeRoundRectCallout">
            <a:avLst>
              <a:gd name="adj1" fmla="val 58475"/>
              <a:gd name="adj2" fmla="val -7601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Let me take a look at the information cocoon, girls reply 1, boys reply 2.</a:t>
            </a:r>
            <a:endParaRPr kumimoji="1" lang="zh-CN" altLang="en-US" sz="2400" dirty="0"/>
          </a:p>
        </p:txBody>
      </p:sp>
      <p:sp>
        <p:nvSpPr>
          <p:cNvPr id="8" name="圆角矩形标注 7">
            <a:extLst>
              <a:ext uri="{FF2B5EF4-FFF2-40B4-BE49-F238E27FC236}">
                <a16:creationId xmlns:a16="http://schemas.microsoft.com/office/drawing/2014/main" id="{5665F49B-826D-887B-6942-221DDA839B92}"/>
              </a:ext>
            </a:extLst>
          </p:cNvPr>
          <p:cNvSpPr/>
          <p:nvPr/>
        </p:nvSpPr>
        <p:spPr>
          <a:xfrm>
            <a:off x="7260336" y="1057364"/>
            <a:ext cx="1883664" cy="1514386"/>
          </a:xfrm>
          <a:prstGeom prst="wedgeRoundRectCallout">
            <a:avLst>
              <a:gd name="adj1" fmla="val -59309"/>
              <a:gd name="adj2" fmla="val -8166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CN" sz="2400" dirty="0"/>
              <a:t>women are not defined or insulted</a:t>
            </a:r>
            <a:endParaRPr kumimoji="1" lang="zh-CN" altLang="en-US" sz="2400" dirty="0"/>
          </a:p>
        </p:txBody>
      </p:sp>
    </p:spTree>
    <p:extLst>
      <p:ext uri="{BB962C8B-B14F-4D97-AF65-F5344CB8AC3E}">
        <p14:creationId xmlns:p14="http://schemas.microsoft.com/office/powerpoint/2010/main" val="1585629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t>Background</a:t>
            </a:r>
          </a:p>
        </p:txBody>
      </p:sp>
      <p:sp>
        <p:nvSpPr>
          <p:cNvPr id="467" name="Google Shape;467;p36"/>
          <p:cNvSpPr txBox="1">
            <a:spLocks noGrp="1"/>
          </p:cNvSpPr>
          <p:nvPr>
            <p:ph type="subTitle" idx="1"/>
          </p:nvPr>
        </p:nvSpPr>
        <p:spPr>
          <a:xfrm>
            <a:off x="475488" y="3246659"/>
            <a:ext cx="4453128" cy="42922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t>Open or closed? Smarter or dumber? </a:t>
            </a:r>
          </a:p>
        </p:txBody>
      </p:sp>
      <p:sp>
        <p:nvSpPr>
          <p:cNvPr id="468" name="Google Shape;468;p36"/>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2</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502" name="Google Shape;502;p36"/>
          <p:cNvCxnSpPr>
            <a:cxnSpLocks/>
            <a:stCxn id="467" idx="3"/>
          </p:cNvCxnSpPr>
          <p:nvPr/>
        </p:nvCxnSpPr>
        <p:spPr>
          <a:xfrm flipV="1">
            <a:off x="4928616" y="1058050"/>
            <a:ext cx="77184" cy="2403224"/>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2" name="文本框 1">
            <a:extLst>
              <a:ext uri="{FF2B5EF4-FFF2-40B4-BE49-F238E27FC236}">
                <a16:creationId xmlns:a16="http://schemas.microsoft.com/office/drawing/2014/main" id="{AFF61B98-D895-0940-9A56-592AB0EC0510}"/>
              </a:ext>
            </a:extLst>
          </p:cNvPr>
          <p:cNvSpPr txBox="1"/>
          <p:nvPr/>
        </p:nvSpPr>
        <p:spPr>
          <a:xfrm>
            <a:off x="475488" y="142525"/>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extLst>
      <p:ext uri="{BB962C8B-B14F-4D97-AF65-F5344CB8AC3E}">
        <p14:creationId xmlns:p14="http://schemas.microsoft.com/office/powerpoint/2010/main" val="274344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title"/>
          </p:nvPr>
        </p:nvSpPr>
        <p:spPr>
          <a:xfrm>
            <a:off x="612648" y="722376"/>
            <a:ext cx="4882895" cy="6675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t>The</a:t>
            </a:r>
            <a:r>
              <a:rPr lang="zh-CN" altLang="en-US"/>
              <a:t> </a:t>
            </a:r>
            <a:r>
              <a:rPr lang="en-US" altLang="zh-CN" dirty="0"/>
              <a:t>Truman</a:t>
            </a:r>
            <a:r>
              <a:rPr lang="zh-CN" altLang="en-US"/>
              <a:t> </a:t>
            </a:r>
            <a:r>
              <a:rPr lang="en-US" altLang="zh-CN" dirty="0"/>
              <a:t>Show</a:t>
            </a:r>
            <a:r>
              <a:rPr lang="zh-CN" altLang="en-US"/>
              <a:t> </a:t>
            </a:r>
            <a:r>
              <a:rPr lang="en-US" altLang="zh-CN" dirty="0"/>
              <a:t>&amp;</a:t>
            </a:r>
            <a:r>
              <a:rPr lang="zh-CN" altLang="en-US"/>
              <a:t> </a:t>
            </a:r>
            <a:r>
              <a:rPr lang="en-US" altLang="zh-CN" dirty="0"/>
              <a:t>Information</a:t>
            </a:r>
            <a:r>
              <a:rPr lang="zh-CN" altLang="en-US"/>
              <a:t> </a:t>
            </a:r>
            <a:r>
              <a:rPr lang="en-US" altLang="zh-CN" dirty="0"/>
              <a:t>cocoon</a:t>
            </a:r>
            <a:endParaRPr dirty="0"/>
          </a:p>
        </p:txBody>
      </p:sp>
      <p:pic>
        <p:nvPicPr>
          <p:cNvPr id="5" name="图片 4">
            <a:extLst>
              <a:ext uri="{FF2B5EF4-FFF2-40B4-BE49-F238E27FC236}">
                <a16:creationId xmlns:a16="http://schemas.microsoft.com/office/drawing/2014/main" id="{E5B8A84E-486C-1224-7330-CECF1BAEE591}"/>
              </a:ext>
            </a:extLst>
          </p:cNvPr>
          <p:cNvPicPr>
            <a:picLocks noChangeAspect="1"/>
          </p:cNvPicPr>
          <p:nvPr/>
        </p:nvPicPr>
        <p:blipFill>
          <a:blip r:embed="rId3"/>
          <a:stretch>
            <a:fillRect/>
          </a:stretch>
        </p:blipFill>
        <p:spPr>
          <a:xfrm>
            <a:off x="5457169" y="248735"/>
            <a:ext cx="3142871" cy="4563449"/>
          </a:xfrm>
          <a:prstGeom prst="rect">
            <a:avLst/>
          </a:prstGeom>
        </p:spPr>
      </p:pic>
      <p:pic>
        <p:nvPicPr>
          <p:cNvPr id="10" name="图片 9">
            <a:extLst>
              <a:ext uri="{FF2B5EF4-FFF2-40B4-BE49-F238E27FC236}">
                <a16:creationId xmlns:a16="http://schemas.microsoft.com/office/drawing/2014/main" id="{C681790B-7124-5586-BC5C-D9917F9E6E88}"/>
              </a:ext>
            </a:extLst>
          </p:cNvPr>
          <p:cNvPicPr>
            <a:picLocks noChangeAspect="1"/>
          </p:cNvPicPr>
          <p:nvPr/>
        </p:nvPicPr>
        <p:blipFill>
          <a:blip r:embed="rId4"/>
          <a:stretch>
            <a:fillRect/>
          </a:stretch>
        </p:blipFill>
        <p:spPr>
          <a:xfrm>
            <a:off x="1423922" y="1389886"/>
            <a:ext cx="4033248" cy="3639313"/>
          </a:xfrm>
          <a:prstGeom prst="rect">
            <a:avLst/>
          </a:prstGeom>
        </p:spPr>
      </p:pic>
      <p:sp>
        <p:nvSpPr>
          <p:cNvPr id="11" name="文本框 10">
            <a:extLst>
              <a:ext uri="{FF2B5EF4-FFF2-40B4-BE49-F238E27FC236}">
                <a16:creationId xmlns:a16="http://schemas.microsoft.com/office/drawing/2014/main" id="{0EC6303C-C983-ABA8-AF30-8699103D5237}"/>
              </a:ext>
            </a:extLst>
          </p:cNvPr>
          <p:cNvSpPr txBox="1"/>
          <p:nvPr/>
        </p:nvSpPr>
        <p:spPr>
          <a:xfrm>
            <a:off x="1301750" y="9144"/>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0"/>
          <p:cNvSpPr/>
          <p:nvPr/>
        </p:nvSpPr>
        <p:spPr>
          <a:xfrm>
            <a:off x="1664050" y="16255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603" name="Google Shape;60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information</a:t>
            </a:r>
            <a:r>
              <a:rPr lang="zh-CN" altLang="en-US" dirty="0"/>
              <a:t> </a:t>
            </a:r>
            <a:r>
              <a:rPr lang="en-US" altLang="zh-CN" dirty="0"/>
              <a:t>cocoon</a:t>
            </a:r>
            <a:endParaRPr dirty="0"/>
          </a:p>
        </p:txBody>
      </p:sp>
      <p:sp>
        <p:nvSpPr>
          <p:cNvPr id="605" name="Google Shape;605;p40"/>
          <p:cNvSpPr txBox="1">
            <a:spLocks noGrp="1"/>
          </p:cNvSpPr>
          <p:nvPr>
            <p:ph type="subTitle" idx="2"/>
          </p:nvPr>
        </p:nvSpPr>
        <p:spPr>
          <a:xfrm>
            <a:off x="1664050" y="2467362"/>
            <a:ext cx="6181502" cy="20040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t>Information cocoons refer to the phenomenon where individuals are trapped within their own informational bubble, only exposed to information that aligns with their pre-existing beliefs.</a:t>
            </a:r>
          </a:p>
        </p:txBody>
      </p:sp>
      <p:sp>
        <p:nvSpPr>
          <p:cNvPr id="607" name="Google Shape;607;p40"/>
          <p:cNvSpPr txBox="1">
            <a:spLocks noGrp="1"/>
          </p:cNvSpPr>
          <p:nvPr>
            <p:ph type="subTitle" idx="4"/>
          </p:nvPr>
        </p:nvSpPr>
        <p:spPr>
          <a:xfrm>
            <a:off x="2823700" y="1622474"/>
            <a:ext cx="2790716" cy="7163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Definition</a:t>
            </a:r>
            <a:endParaRPr sz="3200" dirty="0"/>
          </a:p>
        </p:txBody>
      </p:sp>
      <p:grpSp>
        <p:nvGrpSpPr>
          <p:cNvPr id="608" name="Google Shape;608;p40"/>
          <p:cNvGrpSpPr/>
          <p:nvPr/>
        </p:nvGrpSpPr>
        <p:grpSpPr>
          <a:xfrm>
            <a:off x="1772037" y="1750963"/>
            <a:ext cx="500435" cy="465474"/>
            <a:chOff x="5434200" y="1498338"/>
            <a:chExt cx="500435" cy="465474"/>
          </a:xfrm>
        </p:grpSpPr>
        <p:sp>
          <p:nvSpPr>
            <p:cNvPr id="609" name="Google Shape;609;p40"/>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40"/>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40"/>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40"/>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图片 6">
            <a:extLst>
              <a:ext uri="{FF2B5EF4-FFF2-40B4-BE49-F238E27FC236}">
                <a16:creationId xmlns:a16="http://schemas.microsoft.com/office/drawing/2014/main" id="{DC5FB403-F3BC-4537-230E-CF6C5D2B73C0}"/>
              </a:ext>
            </a:extLst>
          </p:cNvPr>
          <p:cNvPicPr>
            <a:picLocks noChangeAspect="1"/>
          </p:cNvPicPr>
          <p:nvPr/>
        </p:nvPicPr>
        <p:blipFill>
          <a:blip r:embed="rId3"/>
          <a:stretch>
            <a:fillRect/>
          </a:stretch>
        </p:blipFill>
        <p:spPr>
          <a:xfrm>
            <a:off x="6074606" y="860613"/>
            <a:ext cx="2959666" cy="2205875"/>
          </a:xfrm>
          <a:prstGeom prst="rect">
            <a:avLst/>
          </a:prstGeom>
          <a:ln>
            <a:noFill/>
          </a:ln>
          <a:effectLst>
            <a:softEdge rad="112500"/>
          </a:effectLst>
        </p:spPr>
      </p:pic>
      <p:sp>
        <p:nvSpPr>
          <p:cNvPr id="8" name="文本框 7">
            <a:extLst>
              <a:ext uri="{FF2B5EF4-FFF2-40B4-BE49-F238E27FC236}">
                <a16:creationId xmlns:a16="http://schemas.microsoft.com/office/drawing/2014/main" id="{28FB10A2-0D90-1FC5-B03A-E841B936CB09}"/>
              </a:ext>
            </a:extLst>
          </p:cNvPr>
          <p:cNvSpPr txBox="1"/>
          <p:nvPr/>
        </p:nvSpPr>
        <p:spPr>
          <a:xfrm>
            <a:off x="63660" y="20928"/>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t>Problem Analysis</a:t>
            </a:r>
          </a:p>
        </p:txBody>
      </p:sp>
      <p:sp>
        <p:nvSpPr>
          <p:cNvPr id="467" name="Google Shape;467;p36"/>
          <p:cNvSpPr txBox="1">
            <a:spLocks noGrp="1"/>
          </p:cNvSpPr>
          <p:nvPr>
            <p:ph type="subTitle" idx="1"/>
          </p:nvPr>
        </p:nvSpPr>
        <p:spPr>
          <a:xfrm>
            <a:off x="815418" y="3209339"/>
            <a:ext cx="4113197" cy="46654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Causes and effects </a:t>
            </a:r>
          </a:p>
        </p:txBody>
      </p:sp>
      <p:sp>
        <p:nvSpPr>
          <p:cNvPr id="468" name="Google Shape;468;p36"/>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3</a:t>
            </a:r>
            <a:endParaRPr dirty="0"/>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502" name="Google Shape;502;p36"/>
          <p:cNvCxnSpPr>
            <a:cxnSpLocks/>
            <a:stCxn id="467" idx="3"/>
          </p:cNvCxnSpPr>
          <p:nvPr/>
        </p:nvCxnSpPr>
        <p:spPr>
          <a:xfrm flipV="1">
            <a:off x="4928615" y="1058050"/>
            <a:ext cx="77185" cy="2384564"/>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 name="文本框 2">
            <a:extLst>
              <a:ext uri="{FF2B5EF4-FFF2-40B4-BE49-F238E27FC236}">
                <a16:creationId xmlns:a16="http://schemas.microsoft.com/office/drawing/2014/main" id="{C40D36C9-8FB3-4D96-E877-6EF4B461B81A}"/>
              </a:ext>
            </a:extLst>
          </p:cNvPr>
          <p:cNvSpPr txBox="1"/>
          <p:nvPr/>
        </p:nvSpPr>
        <p:spPr>
          <a:xfrm>
            <a:off x="451358" y="36576"/>
            <a:ext cx="2074607" cy="307777"/>
          </a:xfrm>
          <a:prstGeom prst="rect">
            <a:avLst/>
          </a:prstGeom>
          <a:noFill/>
        </p:spPr>
        <p:txBody>
          <a:bodyPr wrap="none" rtlCol="0">
            <a:spAutoFit/>
          </a:bodyPr>
          <a:lstStyle/>
          <a:p>
            <a:r>
              <a:rPr kumimoji="1" lang="en-US" altLang="zh-CN" dirty="0"/>
              <a:t>Siyao</a:t>
            </a:r>
            <a:r>
              <a:rPr kumimoji="1" lang="zh-CN" altLang="en-US" dirty="0"/>
              <a:t> </a:t>
            </a:r>
            <a:r>
              <a:rPr kumimoji="1" lang="en-US" altLang="zh-CN" dirty="0"/>
              <a:t>Zhang</a:t>
            </a:r>
            <a:r>
              <a:rPr kumimoji="1" lang="zh-CN" altLang="en-US" dirty="0"/>
              <a:t>   </a:t>
            </a:r>
            <a:r>
              <a:rPr kumimoji="1" lang="en-US" altLang="zh-CN" dirty="0"/>
              <a:t>G142439</a:t>
            </a:r>
            <a:endParaRPr kumimoji="1" lang="zh-CN" altLang="en-US" dirty="0"/>
          </a:p>
        </p:txBody>
      </p:sp>
    </p:spTree>
    <p:extLst>
      <p:ext uri="{BB962C8B-B14F-4D97-AF65-F5344CB8AC3E}">
        <p14:creationId xmlns:p14="http://schemas.microsoft.com/office/powerpoint/2010/main" val="416437741"/>
      </p:ext>
    </p:extLst>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2884</TotalTime>
  <Words>799</Words>
  <Application>Microsoft Macintosh PowerPoint</Application>
  <PresentationFormat>全屏显示(16:9)</PresentationFormat>
  <Paragraphs>98</Paragraphs>
  <Slides>18</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.SF NS</vt:lpstr>
      <vt:lpstr>Sora</vt:lpstr>
      <vt:lpstr>Arial</vt:lpstr>
      <vt:lpstr>Lato</vt:lpstr>
      <vt:lpstr>Open Sans</vt:lpstr>
      <vt:lpstr>AI Essentials Workshop by Slidesgo</vt:lpstr>
      <vt:lpstr> More open or closed? Smarter or dumber?</vt:lpstr>
      <vt:lpstr>Table of contents</vt:lpstr>
      <vt:lpstr>Introduction</vt:lpstr>
      <vt:lpstr>Introduction</vt:lpstr>
      <vt:lpstr>PowerPoint 演示文稿</vt:lpstr>
      <vt:lpstr>Background</vt:lpstr>
      <vt:lpstr>The Truman Show &amp; Information cocoon</vt:lpstr>
      <vt:lpstr>information cocoon</vt:lpstr>
      <vt:lpstr>Problem Analysis</vt:lpstr>
      <vt:lpstr>Causes of Information Cocoons</vt:lpstr>
      <vt:lpstr>PowerPoint 演示文稿</vt:lpstr>
      <vt:lpstr>Effects of Information Cocoons</vt:lpstr>
      <vt:lpstr>Solution Evaluation</vt:lpstr>
      <vt:lpstr>Solution Evaluation</vt:lpstr>
      <vt:lpstr>Conclusion</vt:lpstr>
      <vt:lpstr>PowerPoint 演示文稿</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siyao zhang</cp:lastModifiedBy>
  <cp:revision>13</cp:revision>
  <dcterms:modified xsi:type="dcterms:W3CDTF">2024-07-28T09:46:47Z</dcterms:modified>
</cp:coreProperties>
</file>